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306" r:id="rId2"/>
    <p:sldId id="310" r:id="rId3"/>
    <p:sldId id="311" r:id="rId4"/>
    <p:sldId id="319" r:id="rId5"/>
    <p:sldId id="312" r:id="rId6"/>
    <p:sldId id="313" r:id="rId7"/>
    <p:sldId id="294" r:id="rId8"/>
    <p:sldId id="315" r:id="rId9"/>
    <p:sldId id="316" r:id="rId10"/>
    <p:sldId id="318" r:id="rId11"/>
    <p:sldId id="317" r:id="rId12"/>
    <p:sldId id="302" r:id="rId13"/>
    <p:sldId id="307" r:id="rId14"/>
    <p:sldId id="305" r:id="rId15"/>
    <p:sldId id="308" r:id="rId16"/>
    <p:sldId id="303" r:id="rId17"/>
  </p:sldIdLst>
  <p:sldSz cx="9144000" cy="6858000" type="screen4x3"/>
  <p:notesSz cx="6794500" cy="9931400"/>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B3D7"/>
    <a:srgbClr val="90C7D4"/>
    <a:srgbClr val="9999FF"/>
    <a:srgbClr val="99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42" autoAdjust="0"/>
    <p:restoredTop sz="88876" autoAdjust="0"/>
  </p:normalViewPr>
  <p:slideViewPr>
    <p:cSldViewPr>
      <p:cViewPr>
        <p:scale>
          <a:sx n="100" d="100"/>
          <a:sy n="100" d="100"/>
        </p:scale>
        <p:origin x="-72" y="-72"/>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78" y="-78"/>
      </p:cViewPr>
      <p:guideLst>
        <p:guide orient="horz" pos="3128"/>
        <p:guide pos="214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GB"/>
          </a:p>
        </p:txBody>
      </p:sp>
      <p:sp>
        <p:nvSpPr>
          <p:cNvPr id="62467" name="Rectangle 3"/>
          <p:cNvSpPr>
            <a:spLocks noGrp="1" noChangeArrowheads="1"/>
          </p:cNvSpPr>
          <p:nvPr>
            <p:ph type="dt" sz="quarter" idx="1"/>
          </p:nvPr>
        </p:nvSpPr>
        <p:spPr bwMode="auto">
          <a:xfrm>
            <a:off x="384810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8259ED1B-1B50-430C-AE00-809C94404FB4}" type="datetime1">
              <a:rPr lang="en-GB"/>
              <a:pPr/>
              <a:t>04/04/2011</a:t>
            </a:fld>
            <a:endParaRPr lang="en-GB"/>
          </a:p>
        </p:txBody>
      </p:sp>
      <p:sp>
        <p:nvSpPr>
          <p:cNvPr id="62468" name="Rectangle 4"/>
          <p:cNvSpPr>
            <a:spLocks noGrp="1" noChangeArrowheads="1"/>
          </p:cNvSpPr>
          <p:nvPr>
            <p:ph type="ftr" sz="quarter" idx="2"/>
          </p:nvPr>
        </p:nvSpPr>
        <p:spPr bwMode="auto">
          <a:xfrm>
            <a:off x="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GB"/>
          </a:p>
        </p:txBody>
      </p:sp>
      <p:sp>
        <p:nvSpPr>
          <p:cNvPr id="62469" name="Rectangle 5"/>
          <p:cNvSpPr>
            <a:spLocks noGrp="1" noChangeArrowheads="1"/>
          </p:cNvSpPr>
          <p:nvPr>
            <p:ph type="sldNum" sz="quarter" idx="3"/>
          </p:nvPr>
        </p:nvSpPr>
        <p:spPr bwMode="auto">
          <a:xfrm>
            <a:off x="384810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FE4BCD26-D987-40DF-A529-43C3A1CE0126}"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fontAlgn="auto">
              <a:spcBef>
                <a:spcPts val="0"/>
              </a:spcBef>
              <a:spcAft>
                <a:spcPts val="0"/>
              </a:spcAft>
              <a:defRPr sz="1200" b="0">
                <a:latin typeface="+mn-lt"/>
                <a:ea typeface="+mn-ea"/>
                <a:cs typeface="+mn-cs"/>
              </a:defRPr>
            </a:lvl1pPr>
          </a:lstStyle>
          <a:p>
            <a:pPr>
              <a:defRPr/>
            </a:pPr>
            <a:endParaRPr lang="en-US"/>
          </a:p>
        </p:txBody>
      </p:sp>
      <p:sp>
        <p:nvSpPr>
          <p:cNvPr id="3" name="Date Placeholder 2"/>
          <p:cNvSpPr>
            <a:spLocks noGrp="1"/>
          </p:cNvSpPr>
          <p:nvPr>
            <p:ph type="dt" idx="1"/>
          </p:nvPr>
        </p:nvSpPr>
        <p:spPr>
          <a:xfrm>
            <a:off x="3848100" y="0"/>
            <a:ext cx="2944813" cy="496888"/>
          </a:xfrm>
          <a:prstGeom prst="rect">
            <a:avLst/>
          </a:prstGeom>
        </p:spPr>
        <p:txBody>
          <a:bodyPr vert="horz" wrap="square" lIns="91440" tIns="45720" rIns="91440" bIns="45720" numCol="1" anchor="t" anchorCtr="0" compatLnSpc="1">
            <a:prstTxWarp prst="textNoShape">
              <a:avLst/>
            </a:prstTxWarp>
          </a:bodyPr>
          <a:lstStyle>
            <a:lvl1pPr algn="r">
              <a:defRPr sz="1200" b="0">
                <a:latin typeface="Calibri" pitchFamily="-111" charset="0"/>
              </a:defRPr>
            </a:lvl1pPr>
          </a:lstStyle>
          <a:p>
            <a:pPr>
              <a:defRPr/>
            </a:pPr>
            <a:fld id="{644B9A75-D9A3-4106-99A2-A3CDB1150A03}" type="datetime1">
              <a:rPr lang="en-US"/>
              <a:pPr>
                <a:defRPr/>
              </a:pPr>
              <a:t>4/4/2011</a:t>
            </a:fld>
            <a:endParaRPr lang="en-US"/>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450" y="4718050"/>
            <a:ext cx="5435600" cy="44688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fontAlgn="auto">
              <a:spcBef>
                <a:spcPts val="0"/>
              </a:spcBef>
              <a:spcAft>
                <a:spcPts val="0"/>
              </a:spcAft>
              <a:defRPr sz="1200" b="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a:defRPr sz="1200" b="0">
                <a:latin typeface="Calibri" pitchFamily="-111" charset="0"/>
              </a:defRPr>
            </a:lvl1pPr>
          </a:lstStyle>
          <a:p>
            <a:pPr>
              <a:defRPr/>
            </a:pPr>
            <a:fld id="{AD7D1D52-888A-423E-9E28-055D2B57001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bwMode="auto">
          <a:noFill/>
          <a:ln>
            <a:solidFill>
              <a:srgbClr val="000000"/>
            </a:solidFill>
            <a:miter lim="800000"/>
            <a:headEnd/>
            <a:tailEnd/>
          </a:ln>
        </p:spPr>
      </p:sp>
      <p:sp>
        <p:nvSpPr>
          <p:cNvPr id="14339"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ea typeface="ＭＳ Ｐゴシック" pitchFamily="34" charset="-128"/>
            </a:endParaRPr>
          </a:p>
        </p:txBody>
      </p:sp>
      <p:sp>
        <p:nvSpPr>
          <p:cNvPr id="14340" name="Foliennummernplatzhalter 3"/>
          <p:cNvSpPr>
            <a:spLocks noGrp="1"/>
          </p:cNvSpPr>
          <p:nvPr>
            <p:ph type="sldNum" sz="quarter" idx="5"/>
          </p:nvPr>
        </p:nvSpPr>
        <p:spPr bwMode="auto">
          <a:noFill/>
          <a:ln>
            <a:miter lim="800000"/>
            <a:headEnd/>
            <a:tailEnd/>
          </a:ln>
        </p:spPr>
        <p:txBody>
          <a:bodyPr/>
          <a:lstStyle/>
          <a:p>
            <a:fld id="{3BAB96F2-3A01-44C1-B60B-201581712506}" type="slidenum">
              <a:rPr lang="en-US" smtClean="0">
                <a:latin typeface="Calibri" pitchFamily="34" charset="0"/>
              </a:rPr>
              <a:pPr/>
              <a:t>1</a:t>
            </a:fld>
            <a:endParaRPr lang="en-US"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D7D1D52-888A-423E-9E28-055D2B57001C}"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48100" y="9432925"/>
            <a:ext cx="2944813" cy="496888"/>
          </a:xfrm>
          <a:prstGeom prst="rect">
            <a:avLst/>
          </a:prstGeom>
          <a:noFill/>
          <a:ln w="9525">
            <a:noFill/>
            <a:miter lim="800000"/>
            <a:headEnd/>
            <a:tailEnd/>
          </a:ln>
        </p:spPr>
        <p:txBody>
          <a:bodyPr anchor="b"/>
          <a:lstStyle/>
          <a:p>
            <a:pPr algn="r"/>
            <a:fld id="{D4B075DD-DA23-4430-82EC-AC8FE62163C4}" type="slidenum">
              <a:rPr lang="en-GB" sz="1200" b="0">
                <a:ea typeface="ＭＳ Ｐゴシック" pitchFamily="34" charset="-128"/>
              </a:rPr>
              <a:pPr algn="r"/>
              <a:t>11</a:t>
            </a:fld>
            <a:endParaRPr lang="en-GB" sz="1200" b="0">
              <a:ea typeface="ＭＳ Ｐゴシック" pitchFamily="34" charset="-128"/>
            </a:endParaRPr>
          </a:p>
        </p:txBody>
      </p:sp>
      <p:sp>
        <p:nvSpPr>
          <p:cNvPr id="55299" name="Rectangle 2"/>
          <p:cNvSpPr>
            <a:spLocks noRo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ja-JP" smtClean="0">
              <a:ea typeface="ＭＳ Ｐゴシック" pitchFamily="34" charset="-128"/>
            </a:endParaRPr>
          </a:p>
        </p:txBody>
      </p:sp>
      <p:sp>
        <p:nvSpPr>
          <p:cNvPr id="21508" name="Slide Number Placeholder 3"/>
          <p:cNvSpPr>
            <a:spLocks noGrp="1"/>
          </p:cNvSpPr>
          <p:nvPr>
            <p:ph type="sldNum" sz="quarter" idx="5"/>
          </p:nvPr>
        </p:nvSpPr>
        <p:spPr bwMode="auto">
          <a:noFill/>
          <a:ln>
            <a:miter lim="800000"/>
            <a:headEnd/>
            <a:tailEnd/>
          </a:ln>
        </p:spPr>
        <p:txBody>
          <a:bodyPr/>
          <a:lstStyle/>
          <a:p>
            <a:fld id="{C7A7E7FB-F4B0-4FAB-8F71-8873FC963650}" type="slidenum">
              <a:rPr lang="en-US" smtClean="0">
                <a:latin typeface="Calibri" pitchFamily="34" charset="0"/>
              </a:rPr>
              <a:pPr/>
              <a:t>12</a:t>
            </a:fld>
            <a:endParaRPr lang="en-US" smtClean="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bwMode="auto">
          <a:noFill/>
          <a:ln>
            <a:solidFill>
              <a:srgbClr val="000000"/>
            </a:solidFill>
            <a:miter lim="800000"/>
            <a:headEnd/>
            <a:tailEnd/>
          </a:ln>
        </p:spPr>
      </p:sp>
      <p:sp>
        <p:nvSpPr>
          <p:cNvPr id="23555"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ea typeface="ＭＳ Ｐゴシック" pitchFamily="34" charset="-128"/>
            </a:endParaRPr>
          </a:p>
        </p:txBody>
      </p:sp>
      <p:sp>
        <p:nvSpPr>
          <p:cNvPr id="23556" name="Foliennummernplatzhalter 3"/>
          <p:cNvSpPr>
            <a:spLocks noGrp="1"/>
          </p:cNvSpPr>
          <p:nvPr>
            <p:ph type="sldNum" sz="quarter" idx="5"/>
          </p:nvPr>
        </p:nvSpPr>
        <p:spPr bwMode="auto">
          <a:noFill/>
          <a:ln>
            <a:miter lim="800000"/>
            <a:headEnd/>
            <a:tailEnd/>
          </a:ln>
        </p:spPr>
        <p:txBody>
          <a:bodyPr/>
          <a:lstStyle/>
          <a:p>
            <a:fld id="{A4EFBF0E-BE1A-4127-93B5-1AE34404A702}" type="slidenum">
              <a:rPr lang="en-US" smtClean="0">
                <a:latin typeface="Calibri" pitchFamily="34" charset="0"/>
              </a:rPr>
              <a:pPr/>
              <a:t>13</a:t>
            </a:fld>
            <a:endParaRPr lang="en-US"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de-DE" smtClean="0">
              <a:ea typeface="ＭＳ Ｐゴシック" pitchFamily="34" charset="-128"/>
            </a:endParaRPr>
          </a:p>
        </p:txBody>
      </p:sp>
      <p:sp>
        <p:nvSpPr>
          <p:cNvPr id="22532" name="Slide Number Placeholder 3"/>
          <p:cNvSpPr>
            <a:spLocks noGrp="1"/>
          </p:cNvSpPr>
          <p:nvPr>
            <p:ph type="sldNum" sz="quarter" idx="5"/>
          </p:nvPr>
        </p:nvSpPr>
        <p:spPr bwMode="auto">
          <a:noFill/>
          <a:ln>
            <a:miter lim="800000"/>
            <a:headEnd/>
            <a:tailEnd/>
          </a:ln>
        </p:spPr>
        <p:txBody>
          <a:bodyPr/>
          <a:lstStyle/>
          <a:p>
            <a:fld id="{7E6DB7F9-BA25-4D3C-BAEF-977920D6B36E}" type="slidenum">
              <a:rPr lang="en-US" smtClean="0">
                <a:latin typeface="Calibri" pitchFamily="34" charset="0"/>
              </a:rPr>
              <a:pPr/>
              <a:t>14</a:t>
            </a:fld>
            <a:endParaRPr lang="en-US"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bildplatzhalter 1"/>
          <p:cNvSpPr>
            <a:spLocks noGrp="1" noRot="1" noChangeAspect="1" noTextEdit="1"/>
          </p:cNvSpPr>
          <p:nvPr>
            <p:ph type="sldImg"/>
          </p:nvPr>
        </p:nvSpPr>
        <p:spPr bwMode="auto">
          <a:noFill/>
          <a:ln>
            <a:solidFill>
              <a:srgbClr val="000000"/>
            </a:solidFill>
            <a:miter lim="800000"/>
            <a:headEnd/>
            <a:tailEnd/>
          </a:ln>
        </p:spPr>
      </p:sp>
      <p:sp>
        <p:nvSpPr>
          <p:cNvPr id="24579"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ea typeface="ＭＳ Ｐゴシック" pitchFamily="34" charset="-128"/>
            </a:endParaRPr>
          </a:p>
        </p:txBody>
      </p:sp>
      <p:sp>
        <p:nvSpPr>
          <p:cNvPr id="24580" name="Foliennummernplatzhalter 3"/>
          <p:cNvSpPr>
            <a:spLocks noGrp="1"/>
          </p:cNvSpPr>
          <p:nvPr>
            <p:ph type="sldNum" sz="quarter" idx="5"/>
          </p:nvPr>
        </p:nvSpPr>
        <p:spPr bwMode="auto">
          <a:noFill/>
          <a:ln>
            <a:miter lim="800000"/>
            <a:headEnd/>
            <a:tailEnd/>
          </a:ln>
        </p:spPr>
        <p:txBody>
          <a:bodyPr/>
          <a:lstStyle/>
          <a:p>
            <a:fld id="{7B3F8AFA-CC3B-4182-B945-EBFC14B05679}" type="slidenum">
              <a:rPr lang="en-US" smtClean="0">
                <a:latin typeface="Calibri" pitchFamily="34" charset="0"/>
              </a:rPr>
              <a:pPr/>
              <a:t>15</a:t>
            </a:fld>
            <a:endParaRPr lang="en-US"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pitchFamily="34" charset="-128"/>
            </a:endParaRPr>
          </a:p>
        </p:txBody>
      </p:sp>
      <p:sp>
        <p:nvSpPr>
          <p:cNvPr id="16388" name="Slide Number Placeholder 3"/>
          <p:cNvSpPr>
            <a:spLocks noGrp="1"/>
          </p:cNvSpPr>
          <p:nvPr>
            <p:ph type="sldNum" sz="quarter" idx="5"/>
          </p:nvPr>
        </p:nvSpPr>
        <p:spPr bwMode="auto">
          <a:noFill/>
          <a:ln>
            <a:miter lim="800000"/>
            <a:headEnd/>
            <a:tailEnd/>
          </a:ln>
        </p:spPr>
        <p:txBody>
          <a:bodyPr/>
          <a:lstStyle/>
          <a:p>
            <a:fld id="{47903343-04D7-48B3-924A-4C78FF3CB2A1}" type="slidenum">
              <a:rPr lang="en-US" smtClean="0">
                <a:latin typeface="Calibri" pitchFamily="34" charset="0"/>
              </a:rPr>
              <a:pPr/>
              <a:t>16</a:t>
            </a:fld>
            <a:endParaRPr 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p:spPr>
      </p:sp>
      <p:sp>
        <p:nvSpPr>
          <p:cNvPr id="39939"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p:spPr>
      </p:sp>
      <p:sp>
        <p:nvSpPr>
          <p:cNvPr id="40963"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p:spPr>
      </p:sp>
      <p:sp>
        <p:nvSpPr>
          <p:cNvPr id="61443"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TextEdit="1"/>
          </p:cNvSpPr>
          <p:nvPr>
            <p:ph type="sldImg"/>
          </p:nvPr>
        </p:nvSpPr>
        <p:spPr bwMode="auto">
          <a:noFill/>
          <a:ln>
            <a:solidFill>
              <a:srgbClr val="000000"/>
            </a:solidFill>
            <a:miter lim="800000"/>
            <a:headEnd/>
            <a:tailEnd/>
          </a:ln>
        </p:spPr>
      </p:sp>
      <p:sp>
        <p:nvSpPr>
          <p:cNvPr id="15363" name="Rectangle 3"/>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endParaRPr lang="en-US" sz="1000"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Rot="1" noChangeArrowheads="1" noTextEdit="1"/>
          </p:cNvSpPr>
          <p:nvPr>
            <p:ph type="sldImg"/>
          </p:nvPr>
        </p:nvSpPr>
        <p:spPr bwMode="auto">
          <a:noFill/>
          <a:ln>
            <a:solidFill>
              <a:srgbClr val="000000"/>
            </a:solidFill>
            <a:miter lim="800000"/>
            <a:headEnd/>
            <a:tailEnd/>
          </a:ln>
        </p:spPr>
      </p:sp>
      <p:sp>
        <p:nvSpPr>
          <p:cNvPr id="491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nSpc>
                <a:spcPct val="80000"/>
              </a:lnSpc>
            </a:pPr>
            <a:endParaRPr lang="en-GB" sz="800"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45D81D4-E0DA-441D-8E26-ECE94B1129F7}" type="datetime1">
              <a:rPr lang="en-US"/>
              <a:pPr>
                <a:defRPr/>
              </a:pPr>
              <a:t>4/4/2011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341E59-E3C3-42AD-A3E2-AA4A7FA9B00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08825B-CFD0-4EC3-ACD4-D94755020BE3}" type="datetime1">
              <a:rPr lang="en-US"/>
              <a:pPr>
                <a:defRPr/>
              </a:pPr>
              <a:t>4/4/2011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6307A5-6F8B-4C2C-9CE6-E292AC155B8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3CE2546-CDA5-4DEC-BD14-D3A4BA4B4271}" type="datetime1">
              <a:rPr lang="en-US"/>
              <a:pPr>
                <a:defRPr/>
              </a:pPr>
              <a:t>4/4/2011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1CAF6B-6EC1-4D81-BC4E-56974DC7EDD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BDB9355-DC86-42CB-8D04-2F8D05BCEB03}" type="datetime1">
              <a:rPr lang="en-US"/>
              <a:pPr>
                <a:defRPr/>
              </a:pPr>
              <a:t>4/4/2011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AE51C9-4DCE-4781-8BAF-CD6D605576C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219A7FE-3242-4BB9-9072-3A6E9D2B3ADC}" type="datetime1">
              <a:rPr lang="en-US"/>
              <a:pPr>
                <a:defRPr/>
              </a:pPr>
              <a:t>4/4/2011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524FCE-D842-4933-8642-426D4B8FC5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B53A9DA-7ABF-4C36-8398-D4C15783DDD8}" type="datetime1">
              <a:rPr lang="en-US"/>
              <a:pPr>
                <a:defRPr/>
              </a:pPr>
              <a:t>4/4/2011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F4939B-F8BC-425C-A8CA-09DB1296565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80BC31C-66D4-4453-BDF0-49F3ADC8CEE6}" type="datetime1">
              <a:rPr lang="en-US"/>
              <a:pPr>
                <a:defRPr/>
              </a:pPr>
              <a:t>4/4/2011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C136928-6CDA-4ACE-BFEF-C5B3CF0CD2F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B86CF37-ECD6-44FE-840E-FC4C7CCBCE29}" type="datetime1">
              <a:rPr lang="en-US"/>
              <a:pPr>
                <a:defRPr/>
              </a:pPr>
              <a:t>4/4/2011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9890173-E6FE-447F-90F8-87F20C2228B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D351235-8217-4AC4-A956-1AE1DC98FA1D}" type="datetime1">
              <a:rPr lang="en-US"/>
              <a:pPr>
                <a:defRPr/>
              </a:pPr>
              <a:t>4/4/2011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B50F107-C51E-4BB2-9F59-381A2A10BFD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A969AA4-28E9-46B9-83E0-76832EC6EB9D}" type="datetime1">
              <a:rPr lang="en-US"/>
              <a:pPr>
                <a:defRPr/>
              </a:pPr>
              <a:t>4/4/2011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F2BEBD-178B-4BA9-B243-4A0AF2A43C1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15B88C-7F90-48CC-8705-1E4800E4809E}" type="datetime1">
              <a:rPr lang="en-US"/>
              <a:pPr>
                <a:defRPr/>
              </a:pPr>
              <a:t>4/4/2011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7D9230-7641-4080-A2AD-783D3F7930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b="0">
                <a:solidFill>
                  <a:srgbClr val="898989"/>
                </a:solidFill>
                <a:latin typeface="Calibri" pitchFamily="-111" charset="0"/>
              </a:defRPr>
            </a:lvl1pPr>
          </a:lstStyle>
          <a:p>
            <a:pPr>
              <a:defRPr/>
            </a:pPr>
            <a:fld id="{859210F4-F4AC-4504-B31C-984B7CCF5C0C}" type="datetime1">
              <a:rPr lang="en-US"/>
              <a:pPr>
                <a:defRPr/>
              </a:pPr>
              <a:t>4/4/2011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b="0">
                <a:solidFill>
                  <a:srgbClr val="898989"/>
                </a:solidFill>
                <a:latin typeface="Calibri" pitchFamily="-111" charset="0"/>
              </a:defRPr>
            </a:lvl1pPr>
          </a:lstStyle>
          <a:p>
            <a:pPr>
              <a:defRPr/>
            </a:pPr>
            <a:fld id="{27DA5C85-F677-465A-83C3-AFB1209A9E0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eaLnBrk="0" fontAlgn="base" hangingPunct="0">
        <a:spcBef>
          <a:spcPct val="0"/>
        </a:spcBef>
        <a:spcAft>
          <a:spcPct val="0"/>
        </a:spcAft>
        <a:defRPr sz="4400" kern="1200">
          <a:solidFill>
            <a:schemeClr val="tx1"/>
          </a:solidFill>
          <a:latin typeface="Arial" pitchFamily="34" charset="0"/>
          <a:ea typeface="Arial" pitchFamily="-111" charset="0"/>
          <a:cs typeface="Arial" pitchFamily="34" charset="0"/>
        </a:defRPr>
      </a:lvl1pPr>
      <a:lvl2pPr algn="ctr" rtl="0" eaLnBrk="0" fontAlgn="base" hangingPunct="0">
        <a:spcBef>
          <a:spcPct val="0"/>
        </a:spcBef>
        <a:spcAft>
          <a:spcPct val="0"/>
        </a:spcAft>
        <a:defRPr sz="4400">
          <a:solidFill>
            <a:schemeClr val="tx1"/>
          </a:solidFill>
          <a:latin typeface="Arial" pitchFamily="34" charset="0"/>
          <a:ea typeface="Arial" pitchFamily="-111" charset="0"/>
          <a:cs typeface="Arial" pitchFamily="34" charset="0"/>
        </a:defRPr>
      </a:lvl2pPr>
      <a:lvl3pPr algn="ctr" rtl="0" eaLnBrk="0" fontAlgn="base" hangingPunct="0">
        <a:spcBef>
          <a:spcPct val="0"/>
        </a:spcBef>
        <a:spcAft>
          <a:spcPct val="0"/>
        </a:spcAft>
        <a:defRPr sz="4400">
          <a:solidFill>
            <a:schemeClr val="tx1"/>
          </a:solidFill>
          <a:latin typeface="Arial" pitchFamily="34" charset="0"/>
          <a:ea typeface="Arial" pitchFamily="-111" charset="0"/>
          <a:cs typeface="Arial" pitchFamily="34" charset="0"/>
        </a:defRPr>
      </a:lvl3pPr>
      <a:lvl4pPr algn="ctr" rtl="0" eaLnBrk="0" fontAlgn="base" hangingPunct="0">
        <a:spcBef>
          <a:spcPct val="0"/>
        </a:spcBef>
        <a:spcAft>
          <a:spcPct val="0"/>
        </a:spcAft>
        <a:defRPr sz="4400">
          <a:solidFill>
            <a:schemeClr val="tx1"/>
          </a:solidFill>
          <a:latin typeface="Arial" pitchFamily="34" charset="0"/>
          <a:ea typeface="Arial" pitchFamily="-111" charset="0"/>
          <a:cs typeface="Arial" pitchFamily="34" charset="0"/>
        </a:defRPr>
      </a:lvl4pPr>
      <a:lvl5pPr algn="ctr" rtl="0" eaLnBrk="0" fontAlgn="base" hangingPunct="0">
        <a:spcBef>
          <a:spcPct val="0"/>
        </a:spcBef>
        <a:spcAft>
          <a:spcPct val="0"/>
        </a:spcAft>
        <a:defRPr sz="4400">
          <a:solidFill>
            <a:schemeClr val="tx1"/>
          </a:solidFill>
          <a:latin typeface="Arial" pitchFamily="34" charset="0"/>
          <a:ea typeface="Arial" pitchFamily="-111" charset="0"/>
          <a:cs typeface="Arial" pitchFamily="34" charset="0"/>
        </a:defRPr>
      </a:lvl5pPr>
      <a:lvl6pPr marL="457200" algn="ctr" rtl="0" fontAlgn="base">
        <a:spcBef>
          <a:spcPct val="0"/>
        </a:spcBef>
        <a:spcAft>
          <a:spcPct val="0"/>
        </a:spcAft>
        <a:defRPr sz="4400">
          <a:solidFill>
            <a:schemeClr val="tx1"/>
          </a:solidFill>
          <a:latin typeface="Arial" pitchFamily="34" charset="0"/>
          <a:cs typeface="Arial" pitchFamily="34" charset="0"/>
        </a:defRPr>
      </a:lvl6pPr>
      <a:lvl7pPr marL="914400" algn="ctr" rtl="0" fontAlgn="base">
        <a:spcBef>
          <a:spcPct val="0"/>
        </a:spcBef>
        <a:spcAft>
          <a:spcPct val="0"/>
        </a:spcAft>
        <a:defRPr sz="4400">
          <a:solidFill>
            <a:schemeClr val="tx1"/>
          </a:solidFill>
          <a:latin typeface="Arial" pitchFamily="34" charset="0"/>
          <a:cs typeface="Arial" pitchFamily="34" charset="0"/>
        </a:defRPr>
      </a:lvl7pPr>
      <a:lvl8pPr marL="1371600" algn="ctr" rtl="0" fontAlgn="base">
        <a:spcBef>
          <a:spcPct val="0"/>
        </a:spcBef>
        <a:spcAft>
          <a:spcPct val="0"/>
        </a:spcAft>
        <a:defRPr sz="4400">
          <a:solidFill>
            <a:schemeClr val="tx1"/>
          </a:solidFill>
          <a:latin typeface="Arial" pitchFamily="34" charset="0"/>
          <a:cs typeface="Arial" pitchFamily="34" charset="0"/>
        </a:defRPr>
      </a:lvl8pPr>
      <a:lvl9pPr marL="1828800" algn="ctr" rtl="0"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Arial" pitchFamily="-111" charset="0"/>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Arial" pitchFamily="-111" charset="0"/>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Arial" pitchFamily="-111" charset="0"/>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pitchFamily="-111" charset="0"/>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pitchFamily="-111"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hyperlink" Target="http://www.ineesite.org/" TargetMode="External"/><Relationship Id="rId5" Type="http://schemas.openxmlformats.org/officeDocument/2006/relationships/image" Target="../media/image10.jpeg"/><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5"/>
          <p:cNvPicPr>
            <a:picLocks noChangeAspect="1" noChangeArrowheads="1"/>
          </p:cNvPicPr>
          <p:nvPr/>
        </p:nvPicPr>
        <p:blipFill>
          <a:blip r:embed="rId3" cstate="print"/>
          <a:srcRect/>
          <a:stretch>
            <a:fillRect/>
          </a:stretch>
        </p:blipFill>
        <p:spPr bwMode="auto">
          <a:xfrm>
            <a:off x="5334000" y="0"/>
            <a:ext cx="3810000" cy="1141413"/>
          </a:xfrm>
          <a:prstGeom prst="rect">
            <a:avLst/>
          </a:prstGeom>
          <a:noFill/>
          <a:ln w="9525">
            <a:noFill/>
            <a:miter lim="800000"/>
            <a:headEnd/>
            <a:tailEnd/>
          </a:ln>
        </p:spPr>
      </p:pic>
      <p:pic>
        <p:nvPicPr>
          <p:cNvPr id="2051" name="Grafik 5" descr="C:\Dokumente und Einstellungen\Annaw\Lokale Einstellungen\Temporary Internet Files\Content.Word\100_0028.jpg"/>
          <p:cNvPicPr>
            <a:picLocks noChangeAspect="1" noChangeArrowheads="1"/>
          </p:cNvPicPr>
          <p:nvPr/>
        </p:nvPicPr>
        <p:blipFill>
          <a:blip r:embed="rId4" cstate="print"/>
          <a:srcRect/>
          <a:stretch>
            <a:fillRect/>
          </a:stretch>
        </p:blipFill>
        <p:spPr bwMode="auto">
          <a:xfrm>
            <a:off x="7010400" y="5181600"/>
            <a:ext cx="1905000" cy="1471613"/>
          </a:xfrm>
          <a:prstGeom prst="rect">
            <a:avLst/>
          </a:prstGeom>
          <a:noFill/>
          <a:ln w="9525">
            <a:noFill/>
            <a:miter lim="800000"/>
            <a:headEnd/>
            <a:tailEnd/>
          </a:ln>
        </p:spPr>
      </p:pic>
      <p:pic>
        <p:nvPicPr>
          <p:cNvPr id="2052" name="Grafik 8" descr="026"/>
          <p:cNvPicPr>
            <a:picLocks noChangeAspect="1" noChangeArrowheads="1"/>
          </p:cNvPicPr>
          <p:nvPr/>
        </p:nvPicPr>
        <p:blipFill>
          <a:blip r:embed="rId5" cstate="print"/>
          <a:srcRect/>
          <a:stretch>
            <a:fillRect/>
          </a:stretch>
        </p:blipFill>
        <p:spPr bwMode="auto">
          <a:xfrm>
            <a:off x="152400" y="5181600"/>
            <a:ext cx="2124075" cy="1490663"/>
          </a:xfrm>
          <a:prstGeom prst="rect">
            <a:avLst/>
          </a:prstGeom>
          <a:noFill/>
          <a:ln w="9525">
            <a:noFill/>
            <a:miter lim="800000"/>
            <a:headEnd/>
            <a:tailEnd/>
          </a:ln>
        </p:spPr>
      </p:pic>
      <p:pic>
        <p:nvPicPr>
          <p:cNvPr id="2053" name="Picture 6" descr="048"/>
          <p:cNvPicPr>
            <a:picLocks noChangeAspect="1" noChangeArrowheads="1"/>
          </p:cNvPicPr>
          <p:nvPr/>
        </p:nvPicPr>
        <p:blipFill>
          <a:blip r:embed="rId6" cstate="print"/>
          <a:srcRect/>
          <a:stretch>
            <a:fillRect/>
          </a:stretch>
        </p:blipFill>
        <p:spPr bwMode="auto">
          <a:xfrm>
            <a:off x="4572000" y="5181600"/>
            <a:ext cx="2376488" cy="1463675"/>
          </a:xfrm>
          <a:prstGeom prst="rect">
            <a:avLst/>
          </a:prstGeom>
          <a:noFill/>
          <a:ln w="9525">
            <a:noFill/>
            <a:miter lim="800000"/>
            <a:headEnd/>
            <a:tailEnd/>
          </a:ln>
        </p:spPr>
      </p:pic>
      <p:sp>
        <p:nvSpPr>
          <p:cNvPr id="2054" name="Textfeld 10"/>
          <p:cNvSpPr txBox="1">
            <a:spLocks noChangeArrowheads="1"/>
          </p:cNvSpPr>
          <p:nvPr/>
        </p:nvSpPr>
        <p:spPr bwMode="auto">
          <a:xfrm>
            <a:off x="609600" y="1447800"/>
            <a:ext cx="8077200" cy="2101850"/>
          </a:xfrm>
          <a:prstGeom prst="rect">
            <a:avLst/>
          </a:prstGeom>
          <a:noFill/>
          <a:ln w="9525">
            <a:noFill/>
            <a:miter lim="800000"/>
            <a:headEnd/>
            <a:tailEnd/>
          </a:ln>
        </p:spPr>
        <p:txBody>
          <a:bodyPr>
            <a:spAutoFit/>
          </a:bodyPr>
          <a:lstStyle/>
          <a:p>
            <a:pPr algn="ctr"/>
            <a:r>
              <a:rPr lang="en-US" sz="4400">
                <a:solidFill>
                  <a:schemeClr val="tx2"/>
                </a:solidFill>
              </a:rPr>
              <a:t>Understanding Education’s Role in Fragile and Conflict-Affected Situations</a:t>
            </a:r>
            <a:endParaRPr lang="de-DE" sz="4400">
              <a:solidFill>
                <a:schemeClr val="tx2"/>
              </a:solidFill>
            </a:endParaRPr>
          </a:p>
        </p:txBody>
      </p:sp>
      <p:sp>
        <p:nvSpPr>
          <p:cNvPr id="2055" name="Textfeld 11"/>
          <p:cNvSpPr txBox="1">
            <a:spLocks noChangeArrowheads="1"/>
          </p:cNvSpPr>
          <p:nvPr/>
        </p:nvSpPr>
        <p:spPr bwMode="auto">
          <a:xfrm>
            <a:off x="304800" y="3886200"/>
            <a:ext cx="7772400" cy="915988"/>
          </a:xfrm>
          <a:prstGeom prst="rect">
            <a:avLst/>
          </a:prstGeom>
          <a:noFill/>
          <a:ln w="9525">
            <a:noFill/>
            <a:miter lim="800000"/>
            <a:headEnd/>
            <a:tailEnd/>
          </a:ln>
        </p:spPr>
        <p:txBody>
          <a:bodyPr>
            <a:spAutoFit/>
          </a:bodyPr>
          <a:lstStyle/>
          <a:p>
            <a:pPr algn="ctr"/>
            <a:r>
              <a:rPr lang="en-GB"/>
              <a:t>ICED: Education for a better future – Education for Peace Conference</a:t>
            </a:r>
            <a:endParaRPr lang="de-DE"/>
          </a:p>
          <a:p>
            <a:pPr algn="ctr"/>
            <a:endParaRPr lang="de-DE"/>
          </a:p>
          <a:p>
            <a:pPr algn="ctr"/>
            <a:r>
              <a:rPr lang="en-US"/>
              <a:t>London,  April 02, 2011</a:t>
            </a:r>
            <a:endParaRPr lang="de-DE"/>
          </a:p>
        </p:txBody>
      </p:sp>
      <p:pic>
        <p:nvPicPr>
          <p:cNvPr id="2056" name="Picture 4"/>
          <p:cNvPicPr>
            <a:picLocks noChangeAspect="1" noChangeArrowheads="1"/>
          </p:cNvPicPr>
          <p:nvPr/>
        </p:nvPicPr>
        <p:blipFill>
          <a:blip r:embed="rId7" cstate="print"/>
          <a:srcRect/>
          <a:stretch>
            <a:fillRect/>
          </a:stretch>
        </p:blipFill>
        <p:spPr bwMode="auto">
          <a:xfrm>
            <a:off x="2438400" y="5181600"/>
            <a:ext cx="1981200" cy="1485900"/>
          </a:xfrm>
          <a:prstGeom prst="rect">
            <a:avLst/>
          </a:prstGeom>
          <a:noFill/>
          <a:ln w="9525">
            <a:noFill/>
            <a:miter lim="800000"/>
            <a:headEnd/>
            <a:tailEnd/>
          </a:ln>
        </p:spPr>
      </p:pic>
      <p:pic>
        <p:nvPicPr>
          <p:cNvPr id="2058" name="Picture 2"/>
          <p:cNvPicPr>
            <a:picLocks noChangeAspect="1" noChangeArrowheads="1"/>
          </p:cNvPicPr>
          <p:nvPr/>
        </p:nvPicPr>
        <p:blipFill>
          <a:blip r:embed="rId8" cstate="print"/>
          <a:srcRect/>
          <a:stretch>
            <a:fillRect/>
          </a:stretch>
        </p:blipFill>
        <p:spPr bwMode="auto">
          <a:xfrm>
            <a:off x="0" y="0"/>
            <a:ext cx="5334000" cy="11271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p:cNvSpPr>
          <p:nvPr>
            <p:ph type="body" idx="1"/>
          </p:nvPr>
        </p:nvSpPr>
        <p:spPr>
          <a:xfrm>
            <a:off x="381000" y="381000"/>
            <a:ext cx="8229600" cy="5440363"/>
          </a:xfrm>
        </p:spPr>
        <p:txBody>
          <a:bodyPr/>
          <a:lstStyle/>
          <a:p>
            <a:pPr>
              <a:lnSpc>
                <a:spcPct val="80000"/>
              </a:lnSpc>
              <a:buFont typeface="Arial" charset="0"/>
              <a:buNone/>
            </a:pPr>
            <a:r>
              <a:rPr lang="en-GB" altLang="ja-JP" sz="2800" b="1" smtClean="0">
                <a:solidFill>
                  <a:schemeClr val="tx2"/>
                </a:solidFill>
                <a:latin typeface="Calibri" pitchFamily="34" charset="0"/>
                <a:ea typeface="ＭＳ Ｐゴシック" pitchFamily="34" charset="-128"/>
                <a:cs typeface="Arial" charset="0"/>
              </a:rPr>
              <a:t>3. Policy and Programming: </a:t>
            </a:r>
            <a:br>
              <a:rPr lang="en-GB" altLang="ja-JP" sz="2800" b="1" smtClean="0">
                <a:solidFill>
                  <a:schemeClr val="tx2"/>
                </a:solidFill>
                <a:latin typeface="Calibri" pitchFamily="34" charset="0"/>
                <a:ea typeface="ＭＳ Ｐゴシック" pitchFamily="34" charset="-128"/>
                <a:cs typeface="Arial" charset="0"/>
              </a:rPr>
            </a:br>
            <a:r>
              <a:rPr lang="en-GB" altLang="ja-JP" sz="2800" b="1" smtClean="0">
                <a:solidFill>
                  <a:schemeClr val="tx2"/>
                </a:solidFill>
                <a:latin typeface="Calibri" pitchFamily="34" charset="0"/>
                <a:ea typeface="ＭＳ Ｐゴシック" pitchFamily="34" charset="-128"/>
                <a:cs typeface="Arial" charset="0"/>
              </a:rPr>
              <a:t>Challenges, Dilemmas and Lessons Learned</a:t>
            </a:r>
            <a:br>
              <a:rPr lang="en-GB" altLang="ja-JP" sz="2800" b="1" smtClean="0">
                <a:solidFill>
                  <a:schemeClr val="tx2"/>
                </a:solidFill>
                <a:latin typeface="Calibri" pitchFamily="34" charset="0"/>
                <a:ea typeface="ＭＳ Ｐゴシック" pitchFamily="34" charset="-128"/>
                <a:cs typeface="Arial" charset="0"/>
              </a:rPr>
            </a:br>
            <a:endParaRPr lang="en-GB" sz="2800" b="1" smtClean="0">
              <a:latin typeface="Calibri" pitchFamily="34" charset="0"/>
              <a:cs typeface="Arial" charset="0"/>
            </a:endParaRPr>
          </a:p>
          <a:p>
            <a:pPr>
              <a:lnSpc>
                <a:spcPct val="80000"/>
              </a:lnSpc>
              <a:buFont typeface="Arial" charset="0"/>
              <a:buNone/>
            </a:pPr>
            <a:r>
              <a:rPr lang="en-GB" sz="2800" b="1" smtClean="0">
                <a:latin typeface="Calibri" pitchFamily="34" charset="0"/>
                <a:cs typeface="Arial" charset="0"/>
              </a:rPr>
              <a:t>Governance, management and finance</a:t>
            </a:r>
            <a:r>
              <a:rPr lang="en-GB" sz="2400" b="1" smtClean="0">
                <a:latin typeface="Calibri" pitchFamily="34" charset="0"/>
                <a:cs typeface="Arial" charset="0"/>
              </a:rPr>
              <a:t> </a:t>
            </a:r>
          </a:p>
          <a:p>
            <a:pPr>
              <a:lnSpc>
                <a:spcPct val="80000"/>
              </a:lnSpc>
              <a:buFont typeface="Arial" charset="0"/>
              <a:buNone/>
            </a:pPr>
            <a:endParaRPr lang="en-GB" sz="2400" b="1" smtClean="0">
              <a:latin typeface="Calibri" pitchFamily="34" charset="0"/>
              <a:cs typeface="Arial" charset="0"/>
            </a:endParaRPr>
          </a:p>
          <a:p>
            <a:pPr>
              <a:lnSpc>
                <a:spcPct val="80000"/>
              </a:lnSpc>
              <a:buFont typeface="Arial" charset="0"/>
              <a:buNone/>
            </a:pPr>
            <a:r>
              <a:rPr lang="en-GB" sz="2400" b="1" smtClean="0">
                <a:latin typeface="Calibri" pitchFamily="34" charset="0"/>
                <a:cs typeface="Arial" charset="0"/>
              </a:rPr>
              <a:t>Private education provision</a:t>
            </a:r>
          </a:p>
          <a:p>
            <a:pPr>
              <a:lnSpc>
                <a:spcPct val="80000"/>
              </a:lnSpc>
              <a:buFont typeface="Arial" charset="0"/>
              <a:buNone/>
            </a:pPr>
            <a:r>
              <a:rPr lang="en-GB" sz="1800" b="1" i="1" smtClean="0">
                <a:solidFill>
                  <a:schemeClr val="tx2"/>
                </a:solidFill>
                <a:latin typeface="Calibri" pitchFamily="34" charset="0"/>
                <a:cs typeface="Arial" charset="0"/>
              </a:rPr>
              <a:t>Lesson learnt: </a:t>
            </a:r>
            <a:r>
              <a:rPr lang="en-GB" altLang="ja-JP" sz="1800" b="1" i="1" smtClean="0">
                <a:solidFill>
                  <a:schemeClr val="tx2"/>
                </a:solidFill>
                <a:latin typeface="Calibri" pitchFamily="34" charset="0"/>
                <a:ea typeface="ＭＳ Ｐゴシック" pitchFamily="34" charset="-128"/>
                <a:cs typeface="Arial" charset="0"/>
              </a:rPr>
              <a:t>ensure quality private education while avoiding entrenching disparities and divisions; build creative public-private partnerships, bringing the private sector into national planning, and promote some form of regulation and accreditation for private schools.</a:t>
            </a:r>
          </a:p>
          <a:p>
            <a:pPr>
              <a:lnSpc>
                <a:spcPct val="80000"/>
              </a:lnSpc>
              <a:buFont typeface="Arial" charset="0"/>
              <a:buNone/>
            </a:pPr>
            <a:r>
              <a:rPr lang="en-GB" sz="2400" b="1" smtClean="0">
                <a:latin typeface="Calibri" pitchFamily="34" charset="0"/>
                <a:cs typeface="Arial" charset="0"/>
              </a:rPr>
              <a:t>Centralisation and decentralisation</a:t>
            </a:r>
            <a:r>
              <a:rPr lang="en-GB" sz="2400" smtClean="0">
                <a:latin typeface="Calibri" pitchFamily="34" charset="0"/>
                <a:cs typeface="Arial" charset="0"/>
              </a:rPr>
              <a:t> </a:t>
            </a:r>
          </a:p>
          <a:p>
            <a:pPr>
              <a:lnSpc>
                <a:spcPct val="80000"/>
              </a:lnSpc>
              <a:buFont typeface="Arial" charset="0"/>
              <a:buNone/>
            </a:pPr>
            <a:r>
              <a:rPr lang="en-GB" sz="1800" b="1" i="1" smtClean="0">
                <a:solidFill>
                  <a:schemeClr val="tx2"/>
                </a:solidFill>
                <a:latin typeface="Calibri" pitchFamily="34" charset="0"/>
                <a:cs typeface="Arial" charset="0"/>
              </a:rPr>
              <a:t>Lesson learnt: </a:t>
            </a:r>
            <a:r>
              <a:rPr lang="en-GB" altLang="ja-JP" sz="1800" b="1" i="1" smtClean="0">
                <a:solidFill>
                  <a:schemeClr val="tx2"/>
                </a:solidFill>
                <a:latin typeface="Calibri" pitchFamily="34" charset="0"/>
                <a:ea typeface="ＭＳ Ｐゴシック" pitchFamily="34" charset="-128"/>
                <a:cs typeface="Arial" charset="0"/>
              </a:rPr>
              <a:t>promote adequate degrees of decentralisation in combination with some form of central regulation, while strengthening capacity and monitoring efficiency at both central and decentralised levels</a:t>
            </a:r>
            <a:r>
              <a:rPr lang="en-GB" altLang="ja-JP" sz="1800" i="1" smtClean="0">
                <a:solidFill>
                  <a:schemeClr val="tx2"/>
                </a:solidFill>
                <a:latin typeface="Calibri" pitchFamily="34" charset="0"/>
                <a:ea typeface="ＭＳ Ｐゴシック" pitchFamily="34" charset="-128"/>
                <a:cs typeface="Arial" charset="0"/>
              </a:rPr>
              <a:t>.</a:t>
            </a:r>
            <a:r>
              <a:rPr lang="en-GB" altLang="ja-JP" sz="1800" smtClean="0">
                <a:solidFill>
                  <a:schemeClr val="tx2"/>
                </a:solidFill>
                <a:latin typeface="Calibri" pitchFamily="34" charset="0"/>
                <a:ea typeface="ＭＳ Ｐゴシック" pitchFamily="34" charset="-128"/>
                <a:cs typeface="Arial" charset="0"/>
              </a:rPr>
              <a:t> </a:t>
            </a:r>
          </a:p>
          <a:p>
            <a:pPr>
              <a:lnSpc>
                <a:spcPct val="80000"/>
              </a:lnSpc>
              <a:buFont typeface="Arial" charset="0"/>
              <a:buNone/>
            </a:pPr>
            <a:r>
              <a:rPr lang="en-GB" sz="2400" b="1" smtClean="0">
                <a:latin typeface="Calibri" pitchFamily="34" charset="0"/>
                <a:cs typeface="Arial" charset="0"/>
              </a:rPr>
              <a:t>Funding modalities</a:t>
            </a:r>
          </a:p>
          <a:p>
            <a:pPr>
              <a:lnSpc>
                <a:spcPct val="80000"/>
              </a:lnSpc>
              <a:buFont typeface="Arial" charset="0"/>
              <a:buNone/>
            </a:pPr>
            <a:r>
              <a:rPr lang="en-GB" sz="1800" b="1" i="1" smtClean="0">
                <a:solidFill>
                  <a:schemeClr val="tx2"/>
                </a:solidFill>
                <a:latin typeface="Calibri" pitchFamily="34" charset="0"/>
                <a:cs typeface="Arial" charset="0"/>
              </a:rPr>
              <a:t>Lesson learnt: </a:t>
            </a:r>
            <a:r>
              <a:rPr lang="en-GB" altLang="ja-JP" sz="1800" b="1" i="1" smtClean="0">
                <a:solidFill>
                  <a:schemeClr val="tx2"/>
                </a:solidFill>
                <a:latin typeface="Calibri" pitchFamily="34" charset="0"/>
                <a:ea typeface="ＭＳ Ｐゴシック" pitchFamily="34" charset="-128"/>
                <a:cs typeface="Arial" charset="0"/>
              </a:rPr>
              <a:t>ensure aid harmonization and aid alignment with government priorities, while also strengthening government management capacity with the aim of guaranteeing sustainability</a:t>
            </a:r>
            <a:r>
              <a:rPr lang="en-GB" altLang="ja-JP" sz="1800" i="1" smtClean="0">
                <a:solidFill>
                  <a:schemeClr val="tx2"/>
                </a:solidFill>
                <a:latin typeface="Calibri" pitchFamily="34" charset="0"/>
                <a:ea typeface="ＭＳ Ｐゴシック" pitchFamily="34" charset="-128"/>
                <a:cs typeface="Arial" charset="0"/>
              </a:rPr>
              <a:t>.</a:t>
            </a:r>
            <a:endParaRPr lang="en-GB" sz="1800" smtClean="0">
              <a:solidFill>
                <a:schemeClr val="tx2"/>
              </a:solidFill>
              <a:latin typeface="Calibri" pitchFamily="34" charset="0"/>
              <a:cs typeface="Arial" charset="0"/>
            </a:endParaRPr>
          </a:p>
          <a:p>
            <a:pPr>
              <a:lnSpc>
                <a:spcPct val="80000"/>
              </a:lnSpc>
              <a:buFont typeface="Arial" charset="0"/>
              <a:buNone/>
            </a:pPr>
            <a:endParaRPr lang="en-GB" sz="1800" smtClean="0">
              <a:solidFill>
                <a:schemeClr val="tx2"/>
              </a:solidFill>
              <a:latin typeface="Calibri" pitchFamily="34" charset="0"/>
              <a:cs typeface="Arial" charset="0"/>
            </a:endParaRPr>
          </a:p>
          <a:p>
            <a:pPr>
              <a:lnSpc>
                <a:spcPct val="80000"/>
              </a:lnSpc>
            </a:pPr>
            <a:endParaRPr lang="en-GB" sz="2800" smtClean="0">
              <a:latin typeface="Arial" charset="0"/>
              <a:cs typeface="Arial" charset="0"/>
            </a:endParaRPr>
          </a:p>
        </p:txBody>
      </p:sp>
      <p:cxnSp>
        <p:nvCxnSpPr>
          <p:cNvPr id="20" name="Straight Connector 19"/>
          <p:cNvCxnSpPr>
            <a:cxnSpLocks noChangeShapeType="1"/>
          </p:cNvCxnSpPr>
          <p:nvPr/>
        </p:nvCxnSpPr>
        <p:spPr bwMode="auto">
          <a:xfrm>
            <a:off x="381000" y="1371600"/>
            <a:ext cx="82296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pic>
        <p:nvPicPr>
          <p:cNvPr id="56328" name="Picture 25"/>
          <p:cNvPicPr>
            <a:picLocks noChangeAspect="1" noChangeArrowheads="1"/>
          </p:cNvPicPr>
          <p:nvPr/>
        </p:nvPicPr>
        <p:blipFill>
          <a:blip r:embed="rId3" cstate="print"/>
          <a:srcRect/>
          <a:stretch>
            <a:fillRect/>
          </a:stretch>
        </p:blipFill>
        <p:spPr bwMode="auto">
          <a:xfrm>
            <a:off x="6781800" y="0"/>
            <a:ext cx="2362200" cy="7080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533400" y="122238"/>
            <a:ext cx="8610600" cy="1003300"/>
          </a:xfrm>
        </p:spPr>
        <p:txBody>
          <a:bodyPr anchor="b"/>
          <a:lstStyle/>
          <a:p>
            <a:pPr algn="l" eaLnBrk="1" hangingPunct="1"/>
            <a:r>
              <a:rPr lang="en-GB" sz="3200" b="1" smtClean="0">
                <a:solidFill>
                  <a:schemeClr val="tx2"/>
                </a:solidFill>
                <a:latin typeface="Calibri" pitchFamily="34" charset="0"/>
                <a:cs typeface="Arial" charset="0"/>
              </a:rPr>
              <a:t>Policy challenges and dilemmas: </a:t>
            </a:r>
            <a:br>
              <a:rPr lang="en-GB" sz="3200" b="1" smtClean="0">
                <a:solidFill>
                  <a:schemeClr val="tx2"/>
                </a:solidFill>
                <a:latin typeface="Calibri" pitchFamily="34" charset="0"/>
                <a:cs typeface="Arial" charset="0"/>
              </a:rPr>
            </a:br>
            <a:r>
              <a:rPr lang="en-GB" sz="3200" b="1" smtClean="0">
                <a:solidFill>
                  <a:schemeClr val="tx2"/>
                </a:solidFill>
                <a:latin typeface="Calibri" pitchFamily="34" charset="0"/>
                <a:cs typeface="Arial" charset="0"/>
              </a:rPr>
              <a:t>quantity versus quality</a:t>
            </a:r>
          </a:p>
        </p:txBody>
      </p:sp>
      <p:graphicFrame>
        <p:nvGraphicFramePr>
          <p:cNvPr id="54295" name="Group 23"/>
          <p:cNvGraphicFramePr>
            <a:graphicFrameLocks noGrp="1"/>
          </p:cNvGraphicFramePr>
          <p:nvPr/>
        </p:nvGraphicFramePr>
        <p:xfrm>
          <a:off x="228600" y="1371600"/>
          <a:ext cx="8763000" cy="5257800"/>
        </p:xfrm>
        <a:graphic>
          <a:graphicData uri="http://schemas.openxmlformats.org/drawingml/2006/table">
            <a:tbl>
              <a:tblPr/>
              <a:tblGrid>
                <a:gridCol w="2063750"/>
                <a:gridCol w="1949450"/>
                <a:gridCol w="2292350"/>
                <a:gridCol w="2457450"/>
              </a:tblGrid>
              <a:tr h="55721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ea typeface="ＭＳ 明朝" pitchFamily="49" charset="-128"/>
                          <a:cs typeface="Arial" charset="0"/>
                        </a:rPr>
                        <a:t>Afghanistan</a:t>
                      </a:r>
                      <a:endParaRPr kumimoji="0" lang="en-US" sz="1800" b="0" i="0" u="none" strike="noStrike" cap="none" normalizeH="0" baseline="0" smtClean="0">
                        <a:ln>
                          <a:noFill/>
                        </a:ln>
                        <a:solidFill>
                          <a:schemeClr val="tx1"/>
                        </a:solidFill>
                        <a:effectLst/>
                        <a:latin typeface="Arial" charset="0"/>
                        <a:ea typeface="ＭＳ 明朝" pitchFamily="49"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ea typeface="ＭＳ 明朝" pitchFamily="49" charset="-128"/>
                          <a:cs typeface="Arial" charset="0"/>
                        </a:rPr>
                        <a:t>Bosnia Herzegovina</a:t>
                      </a:r>
                      <a:endParaRPr kumimoji="0" lang="en-US" sz="1800" b="0" i="0" u="none" strike="noStrike" cap="none" normalizeH="0" baseline="0" smtClean="0">
                        <a:ln>
                          <a:noFill/>
                        </a:ln>
                        <a:solidFill>
                          <a:schemeClr val="tx1"/>
                        </a:solidFill>
                        <a:effectLst/>
                        <a:latin typeface="Arial" charset="0"/>
                        <a:ea typeface="ＭＳ 明朝" pitchFamily="49"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ea typeface="ＭＳ 明朝" pitchFamily="49" charset="-128"/>
                          <a:cs typeface="Arial" charset="0"/>
                        </a:rPr>
                        <a:t>Cambodia</a:t>
                      </a:r>
                      <a:endParaRPr kumimoji="0" lang="en-US" sz="1800" b="0" i="0" u="none" strike="noStrike" cap="none" normalizeH="0" baseline="0" smtClean="0">
                        <a:ln>
                          <a:noFill/>
                        </a:ln>
                        <a:solidFill>
                          <a:schemeClr val="tx1"/>
                        </a:solidFill>
                        <a:effectLst/>
                        <a:latin typeface="Arial" charset="0"/>
                        <a:ea typeface="ＭＳ 明朝" pitchFamily="49" charset="-128"/>
                        <a:cs typeface="Arial" charset="0"/>
                      </a:endParaRPr>
                    </a:p>
                  </a:txBody>
                  <a:tcPr marL="68580" marR="6858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ea typeface="ＭＳ 明朝" pitchFamily="49" charset="-128"/>
                          <a:cs typeface="Arial" charset="0"/>
                        </a:rPr>
                        <a:t>Liberia</a:t>
                      </a:r>
                      <a:endParaRPr kumimoji="0" lang="en-US" sz="1800" b="0" i="0" u="none" strike="noStrike" cap="none" normalizeH="0" baseline="0" smtClean="0">
                        <a:ln>
                          <a:noFill/>
                        </a:ln>
                        <a:solidFill>
                          <a:schemeClr val="tx1"/>
                        </a:solidFill>
                        <a:effectLst/>
                        <a:latin typeface="Arial" charset="0"/>
                        <a:ea typeface="ＭＳ 明朝" pitchFamily="49" charset="-128"/>
                        <a:cs typeface="Arial" charset="0"/>
                      </a:endParaRPr>
                    </a:p>
                  </a:txBody>
                  <a:tcPr marL="68580" marR="6858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r>
              <a:tr h="47005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Arial" charset="0"/>
                        </a:rPr>
                        <a:t>Efforts to ensure generalised and safe access to education often requiring negotiation and compromise with Taliban, as well as alternative structures (e.g. radio education)</a:t>
                      </a:r>
                      <a:endParaRPr kumimoji="0" lang="en-GB" sz="1600" b="0" i="0" u="none" strike="noStrike" cap="none" normalizeH="0" baseline="0" smtClean="0">
                        <a:ln>
                          <a:noFill/>
                        </a:ln>
                        <a:solidFill>
                          <a:schemeClr val="tx1"/>
                        </a:solidFill>
                        <a:effectLst/>
                        <a:latin typeface="Calibri" pitchFamily="34" charset="0"/>
                        <a:ea typeface="ＭＳ 明朝" pitchFamily="49" charset="-128"/>
                        <a:cs typeface="Arial"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Calibri" pitchFamily="34" charset="0"/>
                        <a:ea typeface="ＭＳ 明朝" pitchFamily="49" charset="-128"/>
                        <a:cs typeface="Arial"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Arial" charset="0"/>
                        </a:rPr>
                        <a:t>Prioritisation of access and basic literacy coming at the expense of peace education programmes which are seen as a luxury in a context of low enrolments</a:t>
                      </a:r>
                      <a:r>
                        <a:rPr kumimoji="0" lang="en-US" sz="1600" b="0" i="0" u="none" strike="noStrike" cap="none" normalizeH="0" baseline="0" smtClean="0">
                          <a:ln>
                            <a:noFill/>
                          </a:ln>
                          <a:solidFill>
                            <a:schemeClr val="tx1"/>
                          </a:solidFill>
                          <a:effectLst/>
                          <a:latin typeface="Calibri" pitchFamily="34" charset="0"/>
                          <a:cs typeface="Arial" charset="0"/>
                        </a:rPr>
                        <a:t> </a:t>
                      </a:r>
                      <a:endParaRPr kumimoji="0" lang="en-GB" sz="1600" b="0" i="0" u="none" strike="noStrike" cap="none" normalizeH="0" baseline="0" smtClean="0">
                        <a:ln>
                          <a:noFill/>
                        </a:ln>
                        <a:solidFill>
                          <a:schemeClr val="tx1"/>
                        </a:solidFill>
                        <a:effectLst/>
                        <a:latin typeface="Calibri" pitchFamily="34" charset="0"/>
                        <a:ea typeface="ＭＳ 明朝" pitchFamily="49" charset="-128"/>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Arial" charset="0"/>
                        </a:rPr>
                        <a:t>Universalised access to education, but learning remaining ethnically divided, passive, uncritical, selective and politicised (e.g. history of the conflict); reform efforts, including textbook revision, being criticised for further politicising education </a:t>
                      </a:r>
                      <a:endParaRPr kumimoji="0" lang="en-US" sz="1600" b="0" i="0" u="none" strike="noStrike" cap="none" normalizeH="0" baseline="0" smtClean="0">
                        <a:ln>
                          <a:noFill/>
                        </a:ln>
                        <a:solidFill>
                          <a:schemeClr val="tx1"/>
                        </a:solidFill>
                        <a:effectLst/>
                        <a:latin typeface="Calibri" pitchFamily="34" charset="0"/>
                        <a:cs typeface="Arial"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Arial" charset="0"/>
                        </a:rPr>
                        <a:t>Expansion of education and school-building coming at the expense of quality: schooling characterised by passive and uncritical learning, limited economic relevance, and limited civic relevance (teaching history of genocide starting, but lack of topics related to contemporary key social issues, such as environmental education)</a:t>
                      </a:r>
                      <a:r>
                        <a:rPr kumimoji="0" lang="en-US" sz="1600" b="0" i="0" u="none" strike="noStrike" cap="none" normalizeH="0" baseline="0" smtClean="0">
                          <a:ln>
                            <a:noFill/>
                          </a:ln>
                          <a:solidFill>
                            <a:schemeClr val="tx1"/>
                          </a:solidFill>
                          <a:effectLst/>
                          <a:latin typeface="Calibri" pitchFamily="34" charset="0"/>
                          <a:cs typeface="Arial" charset="0"/>
                        </a:rPr>
                        <a:t> </a:t>
                      </a:r>
                    </a:p>
                  </a:txBody>
                  <a:tcPr marL="68580" marR="6858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Arial" charset="0"/>
                        </a:rPr>
                        <a:t>Efforts to get basic education up and running starving other sectors as well as diverting the focus from quality and relevance of education</a:t>
                      </a:r>
                      <a:endParaRPr kumimoji="0" lang="en-US" sz="1600" b="0" i="0" u="none" strike="noStrike" cap="none" normalizeH="0" baseline="0" smtClean="0">
                        <a:ln>
                          <a:noFill/>
                        </a:ln>
                        <a:solidFill>
                          <a:schemeClr val="tx1"/>
                        </a:solidFill>
                        <a:effectLst/>
                        <a:latin typeface="Calibri" pitchFamily="34" charset="0"/>
                        <a:cs typeface="Arial"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Calibri" pitchFamily="34" charset="0"/>
                        <a:cs typeface="Arial"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Arial" charset="0"/>
                        </a:rPr>
                        <a:t>Free primary education policy leading to more and more over-crowded government schools, affecting quality</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cs typeface="Arial"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Arial" charset="0"/>
                        </a:rPr>
                        <a:t>Education for ex-combatants helping their re-integration, but adding to grievance of non-combatants </a:t>
                      </a:r>
                      <a:endParaRPr kumimoji="0" lang="en-US" sz="1600" b="0" i="0" u="none" strike="noStrike" cap="none" normalizeH="0" baseline="0" smtClean="0">
                        <a:ln>
                          <a:noFill/>
                        </a:ln>
                        <a:solidFill>
                          <a:schemeClr val="tx1"/>
                        </a:solidFill>
                        <a:effectLst/>
                        <a:latin typeface="Calibri" pitchFamily="34" charset="0"/>
                        <a:cs typeface="Arial" charset="0"/>
                      </a:endParaRPr>
                    </a:p>
                  </a:txBody>
                  <a:tcPr marL="68580" marR="6858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4296" name="Picture 25"/>
          <p:cNvPicPr>
            <a:picLocks noChangeAspect="1" noChangeArrowheads="1"/>
          </p:cNvPicPr>
          <p:nvPr/>
        </p:nvPicPr>
        <p:blipFill>
          <a:blip r:embed="rId3" cstate="print"/>
          <a:srcRect/>
          <a:stretch>
            <a:fillRect/>
          </a:stretch>
        </p:blipFill>
        <p:spPr bwMode="auto">
          <a:xfrm>
            <a:off x="6781800" y="0"/>
            <a:ext cx="2362200" cy="708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533400" y="0"/>
            <a:ext cx="6096000" cy="1143000"/>
          </a:xfrm>
        </p:spPr>
        <p:txBody>
          <a:bodyPr/>
          <a:lstStyle/>
          <a:p>
            <a:pPr algn="l" eaLnBrk="1" hangingPunct="1"/>
            <a:r>
              <a:rPr lang="en-US" sz="4000" b="1" smtClean="0">
                <a:solidFill>
                  <a:schemeClr val="tx2"/>
                </a:solidFill>
                <a:latin typeface="Calibri" pitchFamily="34" charset="0"/>
                <a:cs typeface="Arial" charset="0"/>
              </a:rPr>
              <a:t>Recommendations</a:t>
            </a:r>
          </a:p>
        </p:txBody>
      </p:sp>
      <p:sp>
        <p:nvSpPr>
          <p:cNvPr id="9219" name="Rectangle 3"/>
          <p:cNvSpPr>
            <a:spLocks noGrp="1" noChangeArrowheads="1"/>
          </p:cNvSpPr>
          <p:nvPr>
            <p:ph type="body" idx="4294967295"/>
          </p:nvPr>
        </p:nvSpPr>
        <p:spPr>
          <a:xfrm>
            <a:off x="457200" y="1447800"/>
            <a:ext cx="8305800" cy="4800600"/>
          </a:xfrm>
        </p:spPr>
        <p:txBody>
          <a:bodyPr/>
          <a:lstStyle/>
          <a:p>
            <a:pPr eaLnBrk="1" hangingPunct="1">
              <a:lnSpc>
                <a:spcPct val="90000"/>
              </a:lnSpc>
              <a:spcBef>
                <a:spcPct val="55000"/>
              </a:spcBef>
              <a:buFont typeface="Wingdings" pitchFamily="2" charset="2"/>
              <a:buChar char="§"/>
            </a:pPr>
            <a:endParaRPr lang="en-US" sz="2400" smtClean="0">
              <a:latin typeface="Calibri" pitchFamily="34" charset="0"/>
              <a:cs typeface="Arial" charset="0"/>
            </a:endParaRPr>
          </a:p>
          <a:p>
            <a:pPr eaLnBrk="1" hangingPunct="1">
              <a:lnSpc>
                <a:spcPct val="90000"/>
              </a:lnSpc>
              <a:spcBef>
                <a:spcPct val="55000"/>
              </a:spcBef>
              <a:buFont typeface="Wingdings" pitchFamily="2" charset="2"/>
              <a:buChar char="§"/>
            </a:pPr>
            <a:r>
              <a:rPr lang="en-US" sz="2800" smtClean="0">
                <a:latin typeface="Calibri" pitchFamily="34" charset="0"/>
                <a:cs typeface="Arial" charset="0"/>
              </a:rPr>
              <a:t>Mapping the connections between education and fragility</a:t>
            </a:r>
          </a:p>
          <a:p>
            <a:pPr eaLnBrk="1" hangingPunct="1">
              <a:lnSpc>
                <a:spcPct val="90000"/>
              </a:lnSpc>
              <a:spcBef>
                <a:spcPct val="55000"/>
              </a:spcBef>
              <a:buFont typeface="Wingdings" pitchFamily="2" charset="2"/>
              <a:buChar char="§"/>
            </a:pPr>
            <a:r>
              <a:rPr lang="en-GB" altLang="ja-JP" sz="2800" smtClean="0">
                <a:latin typeface="Calibri" pitchFamily="34" charset="0"/>
                <a:ea typeface="ＭＳ Ｐゴシック" pitchFamily="34" charset="-128"/>
                <a:cs typeface="Arial" charset="0"/>
              </a:rPr>
              <a:t>Building and Strengthening a Functional Education System</a:t>
            </a:r>
          </a:p>
          <a:p>
            <a:pPr eaLnBrk="1" hangingPunct="1">
              <a:lnSpc>
                <a:spcPct val="90000"/>
              </a:lnSpc>
              <a:spcBef>
                <a:spcPct val="55000"/>
              </a:spcBef>
              <a:buFont typeface="Wingdings" pitchFamily="2" charset="2"/>
              <a:buChar char="§"/>
            </a:pPr>
            <a:r>
              <a:rPr lang="en-GB" altLang="ja-JP" sz="2800" smtClean="0">
                <a:latin typeface="Calibri" pitchFamily="34" charset="0"/>
                <a:ea typeface="ＭＳ Ｐゴシック" pitchFamily="34" charset="-128"/>
                <a:cs typeface="Arial" charset="0"/>
              </a:rPr>
              <a:t>Building and Strengthening People’s Capacity to Live and Cope with Fragility </a:t>
            </a:r>
          </a:p>
          <a:p>
            <a:pPr eaLnBrk="1" hangingPunct="1">
              <a:lnSpc>
                <a:spcPct val="90000"/>
              </a:lnSpc>
              <a:spcBef>
                <a:spcPct val="55000"/>
              </a:spcBef>
              <a:buFont typeface="Wingdings" pitchFamily="2" charset="2"/>
              <a:buChar char="§"/>
            </a:pPr>
            <a:r>
              <a:rPr lang="en-GB" altLang="ja-JP" sz="2800" smtClean="0">
                <a:latin typeface="Calibri" pitchFamily="34" charset="0"/>
                <a:ea typeface="ＭＳ Ｐゴシック" pitchFamily="34" charset="-128"/>
                <a:cs typeface="Arial" charset="0"/>
              </a:rPr>
              <a:t>Building and Strengthening Peace, the State and the Nation </a:t>
            </a:r>
            <a:endParaRPr lang="en-US" sz="2800" smtClean="0">
              <a:latin typeface="Calibri" pitchFamily="34" charset="0"/>
              <a:cs typeface="Arial" charset="0"/>
            </a:endParaRPr>
          </a:p>
        </p:txBody>
      </p:sp>
      <p:cxnSp>
        <p:nvCxnSpPr>
          <p:cNvPr id="20" name="Straight Connector 19"/>
          <p:cNvCxnSpPr>
            <a:cxnSpLocks noChangeShapeType="1"/>
          </p:cNvCxnSpPr>
          <p:nvPr/>
        </p:nvCxnSpPr>
        <p:spPr bwMode="auto">
          <a:xfrm>
            <a:off x="457200" y="1066800"/>
            <a:ext cx="82296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pic>
        <p:nvPicPr>
          <p:cNvPr id="9223" name="Picture 25"/>
          <p:cNvPicPr>
            <a:picLocks noChangeAspect="1" noChangeArrowheads="1"/>
          </p:cNvPicPr>
          <p:nvPr/>
        </p:nvPicPr>
        <p:blipFill>
          <a:blip r:embed="rId3" cstate="print"/>
          <a:srcRect/>
          <a:stretch>
            <a:fillRect/>
          </a:stretch>
        </p:blipFill>
        <p:spPr bwMode="auto">
          <a:xfrm>
            <a:off x="6781800" y="0"/>
            <a:ext cx="2362200" cy="708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feld 1"/>
          <p:cNvSpPr txBox="1">
            <a:spLocks noChangeArrowheads="1"/>
          </p:cNvSpPr>
          <p:nvPr/>
        </p:nvSpPr>
        <p:spPr bwMode="auto">
          <a:xfrm>
            <a:off x="304800" y="1676400"/>
            <a:ext cx="8458200" cy="3935413"/>
          </a:xfrm>
          <a:prstGeom prst="rect">
            <a:avLst/>
          </a:prstGeom>
          <a:noFill/>
          <a:ln w="9525">
            <a:noFill/>
            <a:miter lim="800000"/>
            <a:headEnd/>
            <a:tailEnd/>
          </a:ln>
        </p:spPr>
        <p:txBody>
          <a:bodyPr>
            <a:spAutoFit/>
          </a:bodyPr>
          <a:lstStyle/>
          <a:p>
            <a:r>
              <a:rPr lang="en-GB" sz="2800" b="0">
                <a:latin typeface="Calibri" pitchFamily="34" charset="0"/>
              </a:rPr>
              <a:t>Include:</a:t>
            </a:r>
          </a:p>
          <a:p>
            <a:endParaRPr lang="de-DE" sz="2800" b="0">
              <a:latin typeface="Calibri" pitchFamily="34" charset="0"/>
            </a:endParaRPr>
          </a:p>
          <a:p>
            <a:pPr>
              <a:buFont typeface="Wingdings" pitchFamily="2" charset="2"/>
              <a:buChar char="§"/>
            </a:pPr>
            <a:r>
              <a:rPr lang="de-DE" sz="2800" b="0">
                <a:latin typeface="Calibri" pitchFamily="34" charset="0"/>
              </a:rPr>
              <a:t>   </a:t>
            </a:r>
            <a:r>
              <a:rPr lang="en-GB" sz="2800" b="0">
                <a:latin typeface="Calibri" pitchFamily="34" charset="0"/>
              </a:rPr>
              <a:t>Improving the </a:t>
            </a:r>
            <a:r>
              <a:rPr lang="en-GB" sz="2800">
                <a:latin typeface="Calibri" pitchFamily="34" charset="0"/>
              </a:rPr>
              <a:t>qualitative and quantitative data base</a:t>
            </a:r>
            <a:r>
              <a:rPr lang="en-GB" sz="2800" b="0">
                <a:latin typeface="Calibri" pitchFamily="34" charset="0"/>
              </a:rPr>
              <a:t>   </a:t>
            </a:r>
          </a:p>
          <a:p>
            <a:r>
              <a:rPr lang="en-GB" sz="2800" b="0">
                <a:latin typeface="Calibri" pitchFamily="34" charset="0"/>
              </a:rPr>
              <a:t>     for education decisions </a:t>
            </a:r>
          </a:p>
          <a:p>
            <a:pPr>
              <a:buFont typeface="Wingdings" pitchFamily="2" charset="2"/>
              <a:buChar char="§"/>
            </a:pPr>
            <a:r>
              <a:rPr lang="en-GB" sz="2800" b="0">
                <a:latin typeface="Calibri" pitchFamily="34" charset="0"/>
              </a:rPr>
              <a:t>   Assessing the </a:t>
            </a:r>
            <a:r>
              <a:rPr lang="en-GB" sz="2800">
                <a:latin typeface="Calibri" pitchFamily="34" charset="0"/>
              </a:rPr>
              <a:t>impact of social science curriculum</a:t>
            </a:r>
          </a:p>
          <a:p>
            <a:pPr>
              <a:buFont typeface="Wingdings" pitchFamily="2" charset="2"/>
              <a:buChar char="§"/>
            </a:pPr>
            <a:r>
              <a:rPr lang="en-GB" sz="2800" b="0">
                <a:latin typeface="Calibri" pitchFamily="34" charset="0"/>
              </a:rPr>
              <a:t>   Enhancing knowledge of the workings of community     </a:t>
            </a:r>
          </a:p>
          <a:p>
            <a:r>
              <a:rPr lang="en-GB" sz="2800" b="0">
                <a:latin typeface="Calibri" pitchFamily="34" charset="0"/>
              </a:rPr>
              <a:t>     governance </a:t>
            </a:r>
          </a:p>
          <a:p>
            <a:pPr>
              <a:buFont typeface="Wingdings" pitchFamily="2" charset="2"/>
              <a:buChar char="§"/>
            </a:pPr>
            <a:r>
              <a:rPr lang="en-GB" sz="2800" b="0">
                <a:latin typeface="Calibri" pitchFamily="34" charset="0"/>
              </a:rPr>
              <a:t>   Surfacing the voice of the </a:t>
            </a:r>
            <a:r>
              <a:rPr lang="en-GB" sz="2800">
                <a:latin typeface="Calibri" pitchFamily="34" charset="0"/>
              </a:rPr>
              <a:t>youth</a:t>
            </a:r>
            <a:endParaRPr lang="de-DE" sz="2800">
              <a:latin typeface="Calibri" pitchFamily="34" charset="0"/>
            </a:endParaRPr>
          </a:p>
          <a:p>
            <a:endParaRPr lang="de-DE" sz="2800">
              <a:latin typeface="Calibri" pitchFamily="34" charset="0"/>
            </a:endParaRPr>
          </a:p>
        </p:txBody>
      </p:sp>
      <p:sp>
        <p:nvSpPr>
          <p:cNvPr id="3" name="Textfeld 2"/>
          <p:cNvSpPr txBox="1"/>
          <p:nvPr/>
        </p:nvSpPr>
        <p:spPr>
          <a:xfrm>
            <a:off x="228600" y="228600"/>
            <a:ext cx="6934200" cy="646113"/>
          </a:xfrm>
          <a:prstGeom prst="rect">
            <a:avLst/>
          </a:prstGeom>
          <a:noFill/>
        </p:spPr>
        <p:txBody>
          <a:bodyPr>
            <a:spAutoFit/>
          </a:bodyPr>
          <a:lstStyle/>
          <a:p>
            <a:pPr>
              <a:defRPr/>
            </a:pPr>
            <a:r>
              <a:rPr lang="en-US" sz="3600" dirty="0">
                <a:solidFill>
                  <a:schemeClr val="accent1">
                    <a:lumMod val="50000"/>
                  </a:schemeClr>
                </a:solidFill>
              </a:rPr>
              <a:t>Areas of research gaps</a:t>
            </a:r>
            <a:endParaRPr lang="de-DE" sz="3600" dirty="0">
              <a:solidFill>
                <a:schemeClr val="accent1">
                  <a:lumMod val="50000"/>
                </a:schemeClr>
              </a:solidFill>
            </a:endParaRPr>
          </a:p>
        </p:txBody>
      </p:sp>
      <p:cxnSp>
        <p:nvCxnSpPr>
          <p:cNvPr id="20" name="Straight Connector 19"/>
          <p:cNvCxnSpPr>
            <a:cxnSpLocks noChangeShapeType="1"/>
          </p:cNvCxnSpPr>
          <p:nvPr/>
        </p:nvCxnSpPr>
        <p:spPr bwMode="auto">
          <a:xfrm>
            <a:off x="304800" y="1066800"/>
            <a:ext cx="82296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pic>
        <p:nvPicPr>
          <p:cNvPr id="11271" name="Picture 25"/>
          <p:cNvPicPr>
            <a:picLocks noChangeAspect="1" noChangeArrowheads="1"/>
          </p:cNvPicPr>
          <p:nvPr/>
        </p:nvPicPr>
        <p:blipFill>
          <a:blip r:embed="rId3" cstate="print"/>
          <a:srcRect/>
          <a:stretch>
            <a:fillRect/>
          </a:stretch>
        </p:blipFill>
        <p:spPr bwMode="auto">
          <a:xfrm>
            <a:off x="6781800" y="0"/>
            <a:ext cx="2362200" cy="708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304800" y="0"/>
            <a:ext cx="7848600" cy="1069975"/>
          </a:xfrm>
        </p:spPr>
        <p:txBody>
          <a:bodyPr/>
          <a:lstStyle/>
          <a:p>
            <a:pPr algn="l"/>
            <a:r>
              <a:rPr lang="en-US" sz="3200" b="1" smtClean="0">
                <a:solidFill>
                  <a:srgbClr val="254061"/>
                </a:solidFill>
                <a:latin typeface="Arial" charset="0"/>
                <a:cs typeface="Arial" charset="0"/>
              </a:rPr>
              <a:t>INEE and the research community…</a:t>
            </a:r>
            <a:endParaRPr lang="de-DE" sz="3200" b="1" smtClean="0">
              <a:solidFill>
                <a:srgbClr val="254061"/>
              </a:solidFill>
              <a:latin typeface="Arial" charset="0"/>
              <a:cs typeface="Arial" charset="0"/>
            </a:endParaRPr>
          </a:p>
        </p:txBody>
      </p:sp>
      <p:sp>
        <p:nvSpPr>
          <p:cNvPr id="3" name="Content Placeholder 2"/>
          <p:cNvSpPr>
            <a:spLocks noGrp="1"/>
          </p:cNvSpPr>
          <p:nvPr>
            <p:ph idx="4294967295"/>
          </p:nvPr>
        </p:nvSpPr>
        <p:spPr>
          <a:xfrm>
            <a:off x="228600" y="1828800"/>
            <a:ext cx="8534400" cy="5029200"/>
          </a:xfrm>
        </p:spPr>
        <p:txBody>
          <a:bodyPr/>
          <a:lstStyle/>
          <a:p>
            <a:pPr lvl="1">
              <a:buFontTx/>
              <a:buNone/>
            </a:pPr>
            <a:r>
              <a:rPr lang="en-US" sz="2400" smtClean="0">
                <a:latin typeface="Calibri" pitchFamily="34" charset="0"/>
                <a:cs typeface="Arial" charset="0"/>
              </a:rPr>
              <a:t>…how to build a strong evidence base around education and fragility</a:t>
            </a:r>
          </a:p>
          <a:p>
            <a:pPr lvl="1">
              <a:buFontTx/>
              <a:buNone/>
            </a:pPr>
            <a:r>
              <a:rPr lang="en-US" sz="2400" smtClean="0">
                <a:latin typeface="Calibri" pitchFamily="34" charset="0"/>
                <a:cs typeface="Arial" charset="0"/>
              </a:rPr>
              <a:t>…who can do that</a:t>
            </a:r>
          </a:p>
          <a:p>
            <a:pPr lvl="1">
              <a:buFontTx/>
              <a:buNone/>
            </a:pPr>
            <a:r>
              <a:rPr lang="en-US" sz="2400" smtClean="0">
                <a:latin typeface="Calibri" pitchFamily="34" charset="0"/>
                <a:cs typeface="Arial" charset="0"/>
              </a:rPr>
              <a:t>…how can we materialize the new WG’s objectives, is there a role to play for the research community?</a:t>
            </a:r>
          </a:p>
        </p:txBody>
      </p:sp>
      <p:cxnSp>
        <p:nvCxnSpPr>
          <p:cNvPr id="20" name="Straight Connector 19"/>
          <p:cNvCxnSpPr>
            <a:cxnSpLocks noChangeShapeType="1"/>
          </p:cNvCxnSpPr>
          <p:nvPr/>
        </p:nvCxnSpPr>
        <p:spPr bwMode="auto">
          <a:xfrm>
            <a:off x="228600" y="914400"/>
            <a:ext cx="82296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pic>
        <p:nvPicPr>
          <p:cNvPr id="10247" name="Picture 25"/>
          <p:cNvPicPr>
            <a:picLocks noChangeAspect="1" noChangeArrowheads="1"/>
          </p:cNvPicPr>
          <p:nvPr/>
        </p:nvPicPr>
        <p:blipFill>
          <a:blip r:embed="rId3" cstate="print"/>
          <a:srcRect/>
          <a:stretch>
            <a:fillRect/>
          </a:stretch>
        </p:blipFill>
        <p:spPr bwMode="auto">
          <a:xfrm>
            <a:off x="7315200" y="0"/>
            <a:ext cx="1828800" cy="547688"/>
          </a:xfrm>
          <a:prstGeom prst="rect">
            <a:avLst/>
          </a:prstGeom>
          <a:noFill/>
          <a:ln w="9525">
            <a:noFill/>
            <a:miter lim="800000"/>
            <a:headEnd/>
            <a:tailEnd/>
          </a:ln>
        </p:spPr>
      </p:pic>
      <p:sp>
        <p:nvSpPr>
          <p:cNvPr id="10248" name="Text Box 8"/>
          <p:cNvSpPr txBox="1">
            <a:spLocks noChangeArrowheads="1"/>
          </p:cNvSpPr>
          <p:nvPr/>
        </p:nvSpPr>
        <p:spPr bwMode="auto">
          <a:xfrm>
            <a:off x="0" y="1066800"/>
            <a:ext cx="6858000" cy="1160463"/>
          </a:xfrm>
          <a:prstGeom prst="rect">
            <a:avLst/>
          </a:prstGeom>
          <a:noFill/>
          <a:ln w="9525">
            <a:noFill/>
            <a:miter lim="800000"/>
            <a:headEnd/>
            <a:tailEnd/>
          </a:ln>
          <a:effectLst/>
        </p:spPr>
        <p:txBody>
          <a:bodyPr>
            <a:spAutoFit/>
          </a:bodyPr>
          <a:lstStyle/>
          <a:p>
            <a:pPr lvl="1" eaLnBrk="0" hangingPunct="0">
              <a:spcBef>
                <a:spcPct val="20000"/>
              </a:spcBef>
            </a:pPr>
            <a:r>
              <a:rPr lang="en-US" sz="2800">
                <a:solidFill>
                  <a:schemeClr val="tx2"/>
                </a:solidFill>
                <a:latin typeface="Calibri" pitchFamily="34" charset="0"/>
              </a:rPr>
              <a:t>Emerging questions…</a:t>
            </a:r>
          </a:p>
          <a:p>
            <a:pPr>
              <a:spcBef>
                <a:spcPct val="50000"/>
              </a:spcBef>
            </a:pPr>
            <a:endParaRPr lang="en-GB" sz="2800">
              <a:solidFill>
                <a:schemeClr val="tx2"/>
              </a:solidFill>
              <a:latin typeface="Calibri" pitchFamily="34" charset="0"/>
            </a:endParaRPr>
          </a:p>
        </p:txBody>
      </p:sp>
      <p:sp>
        <p:nvSpPr>
          <p:cNvPr id="10251" name="Rectangle 11"/>
          <p:cNvSpPr>
            <a:spLocks noChangeArrowheads="1"/>
          </p:cNvSpPr>
          <p:nvPr/>
        </p:nvSpPr>
        <p:spPr bwMode="auto">
          <a:xfrm>
            <a:off x="228600" y="4114800"/>
            <a:ext cx="8610600" cy="2590800"/>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10252" name="Text Box 12"/>
          <p:cNvSpPr txBox="1">
            <a:spLocks noChangeArrowheads="1"/>
          </p:cNvSpPr>
          <p:nvPr/>
        </p:nvSpPr>
        <p:spPr bwMode="auto">
          <a:xfrm>
            <a:off x="457200" y="4267200"/>
            <a:ext cx="8382000" cy="2830513"/>
          </a:xfrm>
          <a:prstGeom prst="rect">
            <a:avLst/>
          </a:prstGeom>
          <a:noFill/>
          <a:ln w="9525">
            <a:noFill/>
            <a:miter lim="800000"/>
            <a:headEnd/>
            <a:tailEnd/>
          </a:ln>
          <a:effectLst/>
        </p:spPr>
        <p:txBody>
          <a:bodyPr>
            <a:spAutoFit/>
          </a:bodyPr>
          <a:lstStyle/>
          <a:p>
            <a:r>
              <a:rPr lang="en-US" sz="2400" u="sng">
                <a:solidFill>
                  <a:schemeClr val="bg2"/>
                </a:solidFill>
                <a:latin typeface="Calibri" pitchFamily="34" charset="0"/>
              </a:rPr>
              <a:t>Objective 1: </a:t>
            </a:r>
            <a:r>
              <a:rPr lang="en-US" sz="2400" b="0" u="sng">
                <a:solidFill>
                  <a:schemeClr val="bg2"/>
                </a:solidFill>
                <a:latin typeface="Calibri" pitchFamily="34" charset="0"/>
              </a:rPr>
              <a:t> </a:t>
            </a:r>
          </a:p>
          <a:p>
            <a:r>
              <a:rPr lang="en-US" sz="2400" b="0">
                <a:solidFill>
                  <a:schemeClr val="bg2"/>
                </a:solidFill>
                <a:latin typeface="Calibri" pitchFamily="34" charset="0"/>
              </a:rPr>
              <a:t>Facilitate a </a:t>
            </a:r>
            <a:r>
              <a:rPr lang="en-US" sz="2400">
                <a:solidFill>
                  <a:schemeClr val="bg2"/>
                </a:solidFill>
                <a:latin typeface="Calibri" pitchFamily="34" charset="0"/>
              </a:rPr>
              <a:t>learning space for dialogue and information</a:t>
            </a:r>
            <a:r>
              <a:rPr lang="en-US" sz="2400" b="0">
                <a:solidFill>
                  <a:schemeClr val="bg2"/>
                </a:solidFill>
                <a:latin typeface="Calibri" pitchFamily="34" charset="0"/>
              </a:rPr>
              <a:t> sharing on education’s role in state- and  peace-building.</a:t>
            </a:r>
            <a:endParaRPr lang="en-US" sz="2400">
              <a:solidFill>
                <a:schemeClr val="bg2"/>
              </a:solidFill>
              <a:latin typeface="Calibri" pitchFamily="34" charset="0"/>
            </a:endParaRPr>
          </a:p>
          <a:p>
            <a:r>
              <a:rPr lang="en-US" sz="2400" u="sng">
                <a:solidFill>
                  <a:schemeClr val="bg2"/>
                </a:solidFill>
                <a:latin typeface="Calibri" pitchFamily="34" charset="0"/>
              </a:rPr>
              <a:t>Objective 2:</a:t>
            </a:r>
            <a:r>
              <a:rPr lang="en-US" sz="2400">
                <a:solidFill>
                  <a:schemeClr val="bg2"/>
                </a:solidFill>
                <a:latin typeface="Calibri" pitchFamily="34" charset="0"/>
              </a:rPr>
              <a:t> </a:t>
            </a:r>
          </a:p>
          <a:p>
            <a:r>
              <a:rPr lang="en-US" sz="2400" b="0">
                <a:solidFill>
                  <a:schemeClr val="bg2"/>
                </a:solidFill>
                <a:latin typeface="Calibri" pitchFamily="34" charset="0"/>
              </a:rPr>
              <a:t>Promote </a:t>
            </a:r>
            <a:r>
              <a:rPr lang="en-US" sz="2400">
                <a:solidFill>
                  <a:schemeClr val="bg2"/>
                </a:solidFill>
                <a:latin typeface="Calibri" pitchFamily="34" charset="0"/>
              </a:rPr>
              <a:t>conflict-sensitive approaches to education in fragile contexts</a:t>
            </a:r>
            <a:r>
              <a:rPr lang="en-US" sz="2400" b="0">
                <a:solidFill>
                  <a:schemeClr val="bg2"/>
                </a:solidFill>
                <a:latin typeface="Calibri" pitchFamily="34" charset="0"/>
              </a:rPr>
              <a:t> to influence decision-makers at all levels.</a:t>
            </a:r>
            <a:endParaRPr lang="de-DE" sz="2400" b="0">
              <a:solidFill>
                <a:schemeClr val="bg2"/>
              </a:solidFill>
              <a:latin typeface="Calibri" pitchFamily="34" charset="0"/>
            </a:endParaRPr>
          </a:p>
          <a:p>
            <a:pPr>
              <a:spcBef>
                <a:spcPct val="50000"/>
              </a:spcBef>
            </a:pPr>
            <a:endParaRPr lang="en-GB" sz="240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12290" name="Grafik 1" descr="E:\PICS\friends.JPG"/>
          <p:cNvPicPr>
            <a:picLocks noChangeAspect="1" noChangeArrowheads="1"/>
          </p:cNvPicPr>
          <p:nvPr/>
        </p:nvPicPr>
        <p:blipFill>
          <a:blip r:embed="rId3" cstate="print"/>
          <a:srcRect/>
          <a:stretch>
            <a:fillRect/>
          </a:stretch>
        </p:blipFill>
        <p:spPr bwMode="auto">
          <a:xfrm>
            <a:off x="4114800" y="4114800"/>
            <a:ext cx="1524000" cy="2455863"/>
          </a:xfrm>
          <a:prstGeom prst="rect">
            <a:avLst/>
          </a:prstGeom>
          <a:noFill/>
          <a:ln w="9525">
            <a:noFill/>
            <a:miter lim="800000"/>
            <a:headEnd/>
            <a:tailEnd/>
          </a:ln>
        </p:spPr>
      </p:pic>
      <p:pic>
        <p:nvPicPr>
          <p:cNvPr id="12291" name="Grafik 2" descr="E:\PICS\100_0024.jpg"/>
          <p:cNvPicPr>
            <a:picLocks noChangeAspect="1" noChangeArrowheads="1"/>
          </p:cNvPicPr>
          <p:nvPr/>
        </p:nvPicPr>
        <p:blipFill>
          <a:blip r:embed="rId4" cstate="print"/>
          <a:srcRect/>
          <a:stretch>
            <a:fillRect/>
          </a:stretch>
        </p:blipFill>
        <p:spPr bwMode="auto">
          <a:xfrm>
            <a:off x="1524000" y="4114800"/>
            <a:ext cx="1752600" cy="2460625"/>
          </a:xfrm>
          <a:prstGeom prst="rect">
            <a:avLst/>
          </a:prstGeom>
          <a:noFill/>
          <a:ln w="9525">
            <a:noFill/>
            <a:miter lim="800000"/>
            <a:headEnd/>
            <a:tailEnd/>
          </a:ln>
        </p:spPr>
      </p:pic>
      <p:pic>
        <p:nvPicPr>
          <p:cNvPr id="12292" name="Picture 2" descr="C:\Dokumente und Einstellungen\Annaw\Eigene Dateien\Eigene Bilder\article\kids\100_3177.jpg"/>
          <p:cNvPicPr>
            <a:picLocks noChangeAspect="1" noChangeArrowheads="1"/>
          </p:cNvPicPr>
          <p:nvPr/>
        </p:nvPicPr>
        <p:blipFill>
          <a:blip r:embed="rId5" cstate="print"/>
          <a:srcRect/>
          <a:stretch>
            <a:fillRect/>
          </a:stretch>
        </p:blipFill>
        <p:spPr bwMode="auto">
          <a:xfrm>
            <a:off x="6553200" y="4114800"/>
            <a:ext cx="1828800" cy="2438400"/>
          </a:xfrm>
          <a:prstGeom prst="rect">
            <a:avLst/>
          </a:prstGeom>
          <a:noFill/>
          <a:ln w="9525">
            <a:noFill/>
            <a:miter lim="800000"/>
            <a:headEnd/>
            <a:tailEnd/>
          </a:ln>
        </p:spPr>
      </p:pic>
      <p:sp>
        <p:nvSpPr>
          <p:cNvPr id="12293" name="Textfeld 5"/>
          <p:cNvSpPr txBox="1">
            <a:spLocks noChangeArrowheads="1"/>
          </p:cNvSpPr>
          <p:nvPr/>
        </p:nvSpPr>
        <p:spPr bwMode="auto">
          <a:xfrm>
            <a:off x="533400" y="1143000"/>
            <a:ext cx="8305800" cy="2282825"/>
          </a:xfrm>
          <a:prstGeom prst="rect">
            <a:avLst/>
          </a:prstGeom>
          <a:noFill/>
          <a:ln w="9525">
            <a:noFill/>
            <a:miter lim="800000"/>
            <a:headEnd/>
            <a:tailEnd/>
          </a:ln>
        </p:spPr>
        <p:txBody>
          <a:bodyPr>
            <a:spAutoFit/>
          </a:bodyPr>
          <a:lstStyle/>
          <a:p>
            <a:pPr algn="ctr"/>
            <a:r>
              <a:rPr lang="en-US" sz="2400">
                <a:solidFill>
                  <a:schemeClr val="tx2"/>
                </a:solidFill>
              </a:rPr>
              <a:t>For more information about the </a:t>
            </a:r>
          </a:p>
          <a:p>
            <a:pPr algn="ctr"/>
            <a:r>
              <a:rPr lang="en-US" sz="2400">
                <a:solidFill>
                  <a:schemeClr val="tx2"/>
                </a:solidFill>
              </a:rPr>
              <a:t>INEE Working Group on Education and Fragility, </a:t>
            </a:r>
          </a:p>
          <a:p>
            <a:pPr algn="ctr"/>
            <a:r>
              <a:rPr lang="en-US" sz="2400">
                <a:solidFill>
                  <a:schemeClr val="tx2"/>
                </a:solidFill>
              </a:rPr>
              <a:t>visit </a:t>
            </a:r>
          </a:p>
          <a:p>
            <a:pPr algn="ctr"/>
            <a:r>
              <a:rPr lang="en-US" sz="2400">
                <a:hlinkClick r:id="rId6"/>
              </a:rPr>
              <a:t>http://www.ineesite.org</a:t>
            </a:r>
            <a:endParaRPr lang="en-US" sz="2400"/>
          </a:p>
          <a:p>
            <a:pPr algn="ctr"/>
            <a:endParaRPr lang="en-US" sz="2400">
              <a:solidFill>
                <a:schemeClr val="bg1"/>
              </a:solidFill>
            </a:endParaRPr>
          </a:p>
          <a:p>
            <a:pPr algn="ctr"/>
            <a:r>
              <a:rPr lang="en-US" sz="2400">
                <a:solidFill>
                  <a:schemeClr val="tx2"/>
                </a:solidFill>
              </a:rPr>
              <a:t>Thank you!</a:t>
            </a:r>
            <a:endParaRPr lang="de-DE" sz="240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381000" y="457200"/>
            <a:ext cx="6856413" cy="1146175"/>
          </a:xfrm>
        </p:spPr>
        <p:txBody>
          <a:bodyPr/>
          <a:lstStyle/>
          <a:p>
            <a:pPr algn="l" eaLnBrk="1" hangingPunct="1"/>
            <a:r>
              <a:rPr lang="en-US" sz="3200" b="1" smtClean="0">
                <a:solidFill>
                  <a:schemeClr val="tx2"/>
                </a:solidFill>
                <a:latin typeface="Calibri" pitchFamily="34" charset="0"/>
                <a:cs typeface="Arial" charset="0"/>
              </a:rPr>
              <a:t>In a nutshell: The multiple </a:t>
            </a:r>
            <a:br>
              <a:rPr lang="en-US" sz="3200" b="1" smtClean="0">
                <a:solidFill>
                  <a:schemeClr val="tx2"/>
                </a:solidFill>
                <a:latin typeface="Calibri" pitchFamily="34" charset="0"/>
                <a:cs typeface="Arial" charset="0"/>
              </a:rPr>
            </a:br>
            <a:r>
              <a:rPr lang="en-US" sz="3200" b="1" smtClean="0">
                <a:solidFill>
                  <a:schemeClr val="tx2"/>
                </a:solidFill>
                <a:latin typeface="Calibri" pitchFamily="34" charset="0"/>
                <a:cs typeface="Arial" charset="0"/>
              </a:rPr>
              <a:t>faces of education in conflict-affected </a:t>
            </a:r>
            <a:br>
              <a:rPr lang="en-US" sz="3200" b="1" smtClean="0">
                <a:solidFill>
                  <a:schemeClr val="tx2"/>
                </a:solidFill>
                <a:latin typeface="Calibri" pitchFamily="34" charset="0"/>
                <a:cs typeface="Arial" charset="0"/>
              </a:rPr>
            </a:br>
            <a:r>
              <a:rPr lang="en-US" sz="3200" b="1" smtClean="0">
                <a:solidFill>
                  <a:schemeClr val="tx2"/>
                </a:solidFill>
                <a:latin typeface="Calibri" pitchFamily="34" charset="0"/>
                <a:cs typeface="Arial" charset="0"/>
              </a:rPr>
              <a:t>and fragile contexts</a:t>
            </a:r>
          </a:p>
        </p:txBody>
      </p:sp>
      <p:sp>
        <p:nvSpPr>
          <p:cNvPr id="4099" name="Rectangle 3"/>
          <p:cNvSpPr>
            <a:spLocks noGrp="1" noChangeArrowheads="1"/>
          </p:cNvSpPr>
          <p:nvPr>
            <p:ph type="body" idx="4294967295"/>
          </p:nvPr>
        </p:nvSpPr>
        <p:spPr>
          <a:xfrm>
            <a:off x="838200" y="1676400"/>
            <a:ext cx="7391400" cy="4648200"/>
          </a:xfrm>
        </p:spPr>
        <p:txBody>
          <a:bodyPr/>
          <a:lstStyle/>
          <a:p>
            <a:pPr eaLnBrk="1" hangingPunct="1">
              <a:buFont typeface="Wingdings" pitchFamily="2" charset="2"/>
              <a:buNone/>
            </a:pPr>
            <a:endParaRPr lang="en-US" sz="2400" smtClean="0">
              <a:latin typeface="Calibri" pitchFamily="34" charset="0"/>
              <a:cs typeface="Arial" charset="0"/>
            </a:endParaRPr>
          </a:p>
          <a:p>
            <a:pPr eaLnBrk="1" hangingPunct="1">
              <a:buFont typeface="Wingdings" pitchFamily="2" charset="2"/>
              <a:buNone/>
            </a:pPr>
            <a:r>
              <a:rPr lang="en-US" sz="2400" smtClean="0">
                <a:latin typeface="Calibri" pitchFamily="34" charset="0"/>
                <a:cs typeface="Arial" charset="0"/>
              </a:rPr>
              <a:t>Education can </a:t>
            </a:r>
            <a:r>
              <a:rPr lang="en-US" sz="2400" i="1" smtClean="0">
                <a:latin typeface="Calibri" pitchFamily="34" charset="0"/>
                <a:cs typeface="Arial" charset="0"/>
              </a:rPr>
              <a:t>encourage</a:t>
            </a:r>
            <a:r>
              <a:rPr lang="en-US" sz="2400" smtClean="0">
                <a:latin typeface="Calibri" pitchFamily="34" charset="0"/>
                <a:cs typeface="Arial" charset="0"/>
              </a:rPr>
              <a:t> inclusive and constructive integration of individuals and communities, which can contribute to…</a:t>
            </a:r>
          </a:p>
          <a:p>
            <a:pPr eaLnBrk="1" hangingPunct="1">
              <a:spcBef>
                <a:spcPct val="15000"/>
              </a:spcBef>
              <a:buFont typeface="Wingdings" pitchFamily="2" charset="2"/>
              <a:buNone/>
            </a:pPr>
            <a:r>
              <a:rPr lang="en-US" sz="2400" smtClean="0">
                <a:latin typeface="Calibri" pitchFamily="34" charset="0"/>
                <a:cs typeface="Arial" charset="0"/>
              </a:rPr>
              <a:t>		</a:t>
            </a:r>
            <a:r>
              <a:rPr lang="en-US" sz="2800" b="1" smtClean="0">
                <a:solidFill>
                  <a:schemeClr val="tx2"/>
                </a:solidFill>
                <a:latin typeface="Calibri" pitchFamily="34" charset="0"/>
                <a:cs typeface="Arial" charset="0"/>
              </a:rPr>
              <a:t>conflict</a:t>
            </a:r>
            <a:r>
              <a:rPr lang="en-US" sz="3400" b="1" smtClean="0">
                <a:solidFill>
                  <a:schemeClr val="tx2"/>
                </a:solidFill>
                <a:latin typeface="Calibri" pitchFamily="34" charset="0"/>
                <a:cs typeface="Arial" charset="0"/>
              </a:rPr>
              <a:t> </a:t>
            </a:r>
            <a:r>
              <a:rPr lang="en-US" sz="2800" b="1" smtClean="0">
                <a:solidFill>
                  <a:schemeClr val="tx2"/>
                </a:solidFill>
                <a:latin typeface="Calibri" pitchFamily="34" charset="0"/>
                <a:cs typeface="Arial" charset="0"/>
              </a:rPr>
              <a:t>prevention</a:t>
            </a:r>
            <a:r>
              <a:rPr lang="en-US" sz="3400" b="1" smtClean="0">
                <a:solidFill>
                  <a:srgbClr val="004D4D"/>
                </a:solidFill>
                <a:latin typeface="Calibri" pitchFamily="34" charset="0"/>
                <a:cs typeface="Arial" charset="0"/>
              </a:rPr>
              <a:t> </a:t>
            </a:r>
            <a:r>
              <a:rPr lang="en-US" sz="2400" i="1" smtClean="0">
                <a:latin typeface="Calibri" pitchFamily="34" charset="0"/>
                <a:cs typeface="Arial" charset="0"/>
              </a:rPr>
              <a:t>and</a:t>
            </a:r>
            <a:r>
              <a:rPr lang="en-US" sz="2400" smtClean="0">
                <a:latin typeface="Calibri" pitchFamily="34" charset="0"/>
                <a:cs typeface="Arial" charset="0"/>
              </a:rPr>
              <a:t> </a:t>
            </a:r>
          </a:p>
          <a:p>
            <a:pPr eaLnBrk="1" hangingPunct="1">
              <a:spcBef>
                <a:spcPct val="15000"/>
              </a:spcBef>
              <a:buFont typeface="Wingdings" pitchFamily="2" charset="2"/>
              <a:buNone/>
            </a:pPr>
            <a:r>
              <a:rPr lang="en-US" sz="2400" smtClean="0">
                <a:latin typeface="Calibri" pitchFamily="34" charset="0"/>
                <a:cs typeface="Arial" charset="0"/>
              </a:rPr>
              <a:t>		    		long-term </a:t>
            </a:r>
            <a:r>
              <a:rPr lang="en-US" sz="2800" b="1" smtClean="0">
                <a:solidFill>
                  <a:schemeClr val="tx2"/>
                </a:solidFill>
                <a:latin typeface="Calibri" pitchFamily="34" charset="0"/>
                <a:cs typeface="Arial" charset="0"/>
              </a:rPr>
              <a:t>peacebuilding. </a:t>
            </a:r>
          </a:p>
          <a:p>
            <a:pPr eaLnBrk="1" hangingPunct="1">
              <a:buFont typeface="Wingdings" pitchFamily="2" charset="2"/>
              <a:buNone/>
            </a:pPr>
            <a:r>
              <a:rPr lang="en-US" sz="2800" smtClean="0">
                <a:solidFill>
                  <a:srgbClr val="004D4D"/>
                </a:solidFill>
                <a:latin typeface="Calibri" pitchFamily="34" charset="0"/>
                <a:cs typeface="Arial" charset="0"/>
              </a:rPr>
              <a:t>Conversely ...</a:t>
            </a:r>
            <a:endParaRPr lang="en-US" sz="2800" smtClean="0">
              <a:latin typeface="Calibri" pitchFamily="34" charset="0"/>
              <a:cs typeface="Arial" charset="0"/>
            </a:endParaRPr>
          </a:p>
          <a:p>
            <a:pPr eaLnBrk="1" hangingPunct="1">
              <a:buFont typeface="Wingdings" pitchFamily="2" charset="2"/>
              <a:buNone/>
            </a:pPr>
            <a:r>
              <a:rPr lang="en-US" sz="2400" smtClean="0">
                <a:latin typeface="Calibri" pitchFamily="34" charset="0"/>
                <a:cs typeface="Arial" charset="0"/>
              </a:rPr>
              <a:t>	depending on the nature of its design and implementation, education can</a:t>
            </a:r>
            <a:r>
              <a:rPr lang="en-US" sz="2400" i="1" smtClean="0">
                <a:latin typeface="Calibri" pitchFamily="34" charset="0"/>
                <a:cs typeface="Arial" charset="0"/>
              </a:rPr>
              <a:t> perpetuate</a:t>
            </a:r>
            <a:r>
              <a:rPr lang="en-US" sz="2400" smtClean="0">
                <a:latin typeface="Calibri" pitchFamily="34" charset="0"/>
                <a:cs typeface="Arial" charset="0"/>
              </a:rPr>
              <a:t> or e</a:t>
            </a:r>
            <a:r>
              <a:rPr lang="en-US" sz="2400" i="1" smtClean="0">
                <a:latin typeface="Calibri" pitchFamily="34" charset="0"/>
                <a:cs typeface="Arial" charset="0"/>
              </a:rPr>
              <a:t>ntrench</a:t>
            </a:r>
          </a:p>
          <a:p>
            <a:pPr eaLnBrk="1" hangingPunct="1">
              <a:buFont typeface="Wingdings" pitchFamily="2" charset="2"/>
              <a:buNone/>
            </a:pPr>
            <a:r>
              <a:rPr lang="en-US" sz="2400" smtClean="0">
                <a:latin typeface="Calibri" pitchFamily="34" charset="0"/>
                <a:cs typeface="Arial" charset="0"/>
              </a:rPr>
              <a:t>		     		</a:t>
            </a:r>
            <a:r>
              <a:rPr lang="en-US" sz="2800" b="1" smtClean="0">
                <a:solidFill>
                  <a:schemeClr val="tx2"/>
                </a:solidFill>
                <a:latin typeface="Calibri" pitchFamily="34" charset="0"/>
                <a:cs typeface="Arial" charset="0"/>
              </a:rPr>
              <a:t>dynamics of fragility.</a:t>
            </a:r>
            <a:r>
              <a:rPr lang="en-US" sz="2800" b="1" smtClean="0">
                <a:solidFill>
                  <a:srgbClr val="004D4D"/>
                </a:solidFill>
                <a:latin typeface="Calibri" pitchFamily="34" charset="0"/>
                <a:cs typeface="Arial" charset="0"/>
              </a:rPr>
              <a:t> </a:t>
            </a:r>
          </a:p>
        </p:txBody>
      </p:sp>
      <p:cxnSp>
        <p:nvCxnSpPr>
          <p:cNvPr id="20" name="Straight Connector 19"/>
          <p:cNvCxnSpPr>
            <a:cxnSpLocks noChangeShapeType="1"/>
          </p:cNvCxnSpPr>
          <p:nvPr/>
        </p:nvCxnSpPr>
        <p:spPr bwMode="auto">
          <a:xfrm>
            <a:off x="457200" y="1905000"/>
            <a:ext cx="82296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pic>
        <p:nvPicPr>
          <p:cNvPr id="4103" name="Picture 25"/>
          <p:cNvPicPr>
            <a:picLocks noChangeAspect="1" noChangeArrowheads="1"/>
          </p:cNvPicPr>
          <p:nvPr/>
        </p:nvPicPr>
        <p:blipFill>
          <a:blip r:embed="rId3" cstate="print"/>
          <a:srcRect/>
          <a:stretch>
            <a:fillRect/>
          </a:stretch>
        </p:blipFill>
        <p:spPr bwMode="auto">
          <a:xfrm>
            <a:off x="6781800" y="0"/>
            <a:ext cx="2362200" cy="708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p:cNvSpPr>
          <p:nvPr>
            <p:ph type="body" idx="1"/>
          </p:nvPr>
        </p:nvSpPr>
        <p:spPr>
          <a:xfrm>
            <a:off x="152400" y="381000"/>
            <a:ext cx="8839200" cy="1143000"/>
          </a:xfrm>
        </p:spPr>
        <p:txBody>
          <a:bodyPr/>
          <a:lstStyle/>
          <a:p>
            <a:pPr eaLnBrk="1" hangingPunct="1">
              <a:lnSpc>
                <a:spcPct val="80000"/>
              </a:lnSpc>
              <a:spcBef>
                <a:spcPct val="0"/>
              </a:spcBef>
              <a:spcAft>
                <a:spcPts val="1200"/>
              </a:spcAft>
              <a:buFontTx/>
              <a:buNone/>
            </a:pPr>
            <a:r>
              <a:rPr lang="en-US" sz="3600" b="1" smtClean="0">
                <a:solidFill>
                  <a:schemeClr val="tx2"/>
                </a:solidFill>
                <a:latin typeface="Calibri" pitchFamily="34" charset="0"/>
                <a:cs typeface="Arial" charset="0"/>
              </a:rPr>
              <a:t>Introduction to the Inter-agency </a:t>
            </a:r>
          </a:p>
          <a:p>
            <a:pPr eaLnBrk="1" hangingPunct="1">
              <a:lnSpc>
                <a:spcPct val="80000"/>
              </a:lnSpc>
              <a:spcBef>
                <a:spcPct val="0"/>
              </a:spcBef>
              <a:spcAft>
                <a:spcPts val="1200"/>
              </a:spcAft>
              <a:buFontTx/>
              <a:buNone/>
            </a:pPr>
            <a:r>
              <a:rPr lang="en-US" sz="3600" b="1" smtClean="0">
                <a:solidFill>
                  <a:schemeClr val="tx2"/>
                </a:solidFill>
                <a:latin typeface="Calibri" pitchFamily="34" charset="0"/>
                <a:cs typeface="Arial" charset="0"/>
              </a:rPr>
              <a:t>Network for Education in Emergencies (INEE)</a:t>
            </a:r>
          </a:p>
          <a:p>
            <a:pPr>
              <a:lnSpc>
                <a:spcPct val="80000"/>
              </a:lnSpc>
            </a:pPr>
            <a:endParaRPr lang="en-GB" sz="3600" smtClean="0">
              <a:solidFill>
                <a:schemeClr val="tx2"/>
              </a:solidFill>
              <a:latin typeface="Calibri" pitchFamily="34" charset="0"/>
              <a:cs typeface="Arial" charset="0"/>
            </a:endParaRPr>
          </a:p>
        </p:txBody>
      </p:sp>
      <p:pic>
        <p:nvPicPr>
          <p:cNvPr id="37892" name="Picture 25"/>
          <p:cNvPicPr>
            <a:picLocks noChangeAspect="1" noChangeArrowheads="1"/>
          </p:cNvPicPr>
          <p:nvPr>
            <p:ph type="title"/>
          </p:nvPr>
        </p:nvPicPr>
        <p:blipFill>
          <a:blip r:embed="rId3" cstate="print"/>
          <a:srcRect/>
          <a:stretch>
            <a:fillRect/>
          </a:stretch>
        </p:blipFill>
        <p:spPr>
          <a:xfrm>
            <a:off x="6781800" y="0"/>
            <a:ext cx="2362200" cy="708025"/>
          </a:xfrm>
          <a:noFill/>
          <a:ln/>
        </p:spPr>
      </p:pic>
      <p:cxnSp>
        <p:nvCxnSpPr>
          <p:cNvPr id="20" name="Straight Connector 19"/>
          <p:cNvCxnSpPr>
            <a:cxnSpLocks noChangeShapeType="1"/>
          </p:cNvCxnSpPr>
          <p:nvPr/>
        </p:nvCxnSpPr>
        <p:spPr bwMode="auto">
          <a:xfrm>
            <a:off x="304800" y="1676400"/>
            <a:ext cx="82296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sp>
        <p:nvSpPr>
          <p:cNvPr id="37896" name="Rectangle 8"/>
          <p:cNvSpPr>
            <a:spLocks noChangeArrowheads="1"/>
          </p:cNvSpPr>
          <p:nvPr/>
        </p:nvSpPr>
        <p:spPr bwMode="auto">
          <a:xfrm>
            <a:off x="457200" y="1981200"/>
            <a:ext cx="8458200" cy="4108450"/>
          </a:xfrm>
          <a:prstGeom prst="rect">
            <a:avLst/>
          </a:prstGeom>
          <a:noFill/>
          <a:ln w="9525">
            <a:noFill/>
            <a:miter lim="800000"/>
            <a:headEnd/>
            <a:tailEnd/>
          </a:ln>
          <a:effectLst/>
        </p:spPr>
        <p:txBody>
          <a:bodyPr>
            <a:spAutoFit/>
          </a:bodyPr>
          <a:lstStyle/>
          <a:p>
            <a:r>
              <a:rPr lang="en-US" sz="2400">
                <a:latin typeface="Calibri" pitchFamily="34" charset="0"/>
              </a:rPr>
              <a:t>About INEE:</a:t>
            </a:r>
          </a:p>
          <a:p>
            <a:pPr>
              <a:buFontTx/>
              <a:buChar char="•"/>
            </a:pPr>
            <a:r>
              <a:rPr lang="en-US" sz="2400" b="0">
                <a:latin typeface="Calibri" pitchFamily="34" charset="0"/>
              </a:rPr>
              <a:t> Conceived in 2000</a:t>
            </a:r>
            <a:endParaRPr lang="en-US" sz="2400">
              <a:latin typeface="Calibri" pitchFamily="34" charset="0"/>
            </a:endParaRPr>
          </a:p>
          <a:p>
            <a:pPr>
              <a:buFontTx/>
              <a:buChar char="•"/>
            </a:pPr>
            <a:r>
              <a:rPr lang="en-US" sz="2400" b="0">
                <a:latin typeface="Calibri" pitchFamily="34" charset="0"/>
              </a:rPr>
              <a:t> More than 5,000 members worldwide </a:t>
            </a:r>
          </a:p>
          <a:p>
            <a:pPr>
              <a:buFontTx/>
              <a:buChar char="•"/>
            </a:pPr>
            <a:r>
              <a:rPr lang="en-US" sz="2400" b="0">
                <a:latin typeface="Calibri" pitchFamily="34" charset="0"/>
              </a:rPr>
              <a:t> Basic principles: education as human right; education in all humanitarian responses</a:t>
            </a:r>
            <a:r>
              <a:rPr lang="en-US" sz="2400">
                <a:latin typeface="Calibri" pitchFamily="34" charset="0"/>
              </a:rPr>
              <a:t> </a:t>
            </a:r>
          </a:p>
          <a:p>
            <a:pPr>
              <a:buFontTx/>
              <a:buChar char="•"/>
            </a:pPr>
            <a:endParaRPr lang="en-US" sz="2400">
              <a:latin typeface="Calibri" pitchFamily="34" charset="0"/>
            </a:endParaRPr>
          </a:p>
          <a:p>
            <a:r>
              <a:rPr lang="en-US" sz="2400">
                <a:latin typeface="Calibri" pitchFamily="34" charset="0"/>
              </a:rPr>
              <a:t>Mission: </a:t>
            </a:r>
          </a:p>
          <a:p>
            <a:r>
              <a:rPr lang="en-US" sz="2400" b="0">
                <a:latin typeface="Calibri" pitchFamily="34" charset="0"/>
              </a:rPr>
              <a:t>Serve as an open global network of members working together within a humanitarian and development framework to ensure all persons the right to quality education and a safe learning environment in emergencies and post-crisis recovery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Content Placeholder 2"/>
          <p:cNvSpPr txBox="1">
            <a:spLocks/>
          </p:cNvSpPr>
          <p:nvPr>
            <p:ph type="body" idx="1"/>
          </p:nvPr>
        </p:nvSpPr>
        <p:spPr>
          <a:xfrm>
            <a:off x="609600" y="2590800"/>
            <a:ext cx="7620000" cy="3840163"/>
          </a:xfrm>
          <a:noFill/>
          <a:ln>
            <a:solidFill>
              <a:schemeClr val="tx1">
                <a:alpha val="50195"/>
              </a:schemeClr>
            </a:solidFill>
          </a:ln>
        </p:spPr>
        <p:txBody>
          <a:bodyPr/>
          <a:lstStyle/>
          <a:p>
            <a:pPr marL="182563" indent="-182563">
              <a:lnSpc>
                <a:spcPct val="90000"/>
              </a:lnSpc>
            </a:pPr>
            <a:r>
              <a:rPr lang="en-US" sz="2800" b="1" smtClean="0">
                <a:solidFill>
                  <a:schemeClr val="tx2"/>
                </a:solidFill>
                <a:latin typeface="Calibri" pitchFamily="34" charset="0"/>
                <a:cs typeface="Arial" charset="0"/>
              </a:rPr>
              <a:t>Strengthen consensus on what works to mitigate fragility through education while ensuring equitable access for all.</a:t>
            </a:r>
          </a:p>
          <a:p>
            <a:pPr marL="182563" indent="-182563">
              <a:lnSpc>
                <a:spcPct val="90000"/>
              </a:lnSpc>
            </a:pPr>
            <a:r>
              <a:rPr lang="en-US" sz="2800" smtClean="0">
                <a:latin typeface="Calibri" pitchFamily="34" charset="0"/>
                <a:cs typeface="Arial" charset="0"/>
              </a:rPr>
              <a:t>Support the development of effective quality education programmes in fragile contexts.</a:t>
            </a:r>
          </a:p>
          <a:p>
            <a:pPr marL="182563" indent="-182563">
              <a:lnSpc>
                <a:spcPct val="90000"/>
              </a:lnSpc>
            </a:pPr>
            <a:r>
              <a:rPr lang="en-US" sz="2800" smtClean="0">
                <a:latin typeface="Calibri" pitchFamily="34" charset="0"/>
                <a:cs typeface="Arial" charset="0"/>
              </a:rPr>
              <a:t>Promote the development of alternative mechanisms to support education in fragile contexts in the transition from humanitarian to development assistance.</a:t>
            </a:r>
          </a:p>
        </p:txBody>
      </p:sp>
      <p:sp>
        <p:nvSpPr>
          <p:cNvPr id="38918" name="Rectangle 6"/>
          <p:cNvSpPr>
            <a:spLocks noChangeArrowheads="1"/>
          </p:cNvSpPr>
          <p:nvPr/>
        </p:nvSpPr>
        <p:spPr bwMode="auto">
          <a:xfrm>
            <a:off x="457200" y="152400"/>
            <a:ext cx="5991225" cy="1190625"/>
          </a:xfrm>
          <a:prstGeom prst="rect">
            <a:avLst/>
          </a:prstGeom>
          <a:noFill/>
          <a:ln w="9525">
            <a:noFill/>
            <a:miter lim="800000"/>
            <a:headEnd/>
            <a:tailEnd/>
          </a:ln>
          <a:effectLst/>
        </p:spPr>
        <p:txBody>
          <a:bodyPr>
            <a:spAutoFit/>
          </a:bodyPr>
          <a:lstStyle/>
          <a:p>
            <a:r>
              <a:rPr lang="en-US" sz="3600">
                <a:solidFill>
                  <a:schemeClr val="tx2"/>
                </a:solidFill>
                <a:latin typeface="Calibri" pitchFamily="34" charset="0"/>
              </a:rPr>
              <a:t>INEE Working Group on </a:t>
            </a:r>
          </a:p>
          <a:p>
            <a:r>
              <a:rPr lang="en-US" sz="3600">
                <a:solidFill>
                  <a:schemeClr val="tx2"/>
                </a:solidFill>
                <a:latin typeface="Calibri" pitchFamily="34" charset="0"/>
              </a:rPr>
              <a:t>Education and Fragility</a:t>
            </a:r>
            <a:endParaRPr lang="en-GB" sz="3600">
              <a:solidFill>
                <a:schemeClr val="tx2"/>
              </a:solidFill>
              <a:latin typeface="Calibri" pitchFamily="34" charset="0"/>
            </a:endParaRPr>
          </a:p>
        </p:txBody>
      </p:sp>
      <p:sp>
        <p:nvSpPr>
          <p:cNvPr id="38919" name="Text Box 7"/>
          <p:cNvSpPr txBox="1">
            <a:spLocks noChangeArrowheads="1"/>
          </p:cNvSpPr>
          <p:nvPr/>
        </p:nvSpPr>
        <p:spPr bwMode="auto">
          <a:xfrm>
            <a:off x="533400" y="1447800"/>
            <a:ext cx="5486400" cy="1098550"/>
          </a:xfrm>
          <a:prstGeom prst="rect">
            <a:avLst/>
          </a:prstGeom>
          <a:noFill/>
          <a:ln w="9525">
            <a:noFill/>
            <a:miter lim="800000"/>
            <a:headEnd/>
            <a:tailEnd/>
          </a:ln>
          <a:effectLst/>
        </p:spPr>
        <p:txBody>
          <a:bodyPr>
            <a:spAutoFit/>
          </a:bodyPr>
          <a:lstStyle/>
          <a:p>
            <a:pPr>
              <a:spcBef>
                <a:spcPct val="50000"/>
              </a:spcBef>
            </a:pPr>
            <a:endParaRPr lang="en-GB" sz="2400">
              <a:latin typeface="Calibri" pitchFamily="34" charset="0"/>
            </a:endParaRPr>
          </a:p>
          <a:p>
            <a:pPr>
              <a:spcBef>
                <a:spcPct val="50000"/>
              </a:spcBef>
            </a:pPr>
            <a:r>
              <a:rPr lang="en-GB" sz="2800">
                <a:latin typeface="Calibri" pitchFamily="34" charset="0"/>
              </a:rPr>
              <a:t>Objectives:</a:t>
            </a:r>
          </a:p>
        </p:txBody>
      </p:sp>
      <p:cxnSp>
        <p:nvCxnSpPr>
          <p:cNvPr id="20" name="Straight Connector 19"/>
          <p:cNvCxnSpPr>
            <a:cxnSpLocks noChangeShapeType="1"/>
          </p:cNvCxnSpPr>
          <p:nvPr/>
        </p:nvCxnSpPr>
        <p:spPr bwMode="auto">
          <a:xfrm>
            <a:off x="457200" y="1371600"/>
            <a:ext cx="82296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pic>
        <p:nvPicPr>
          <p:cNvPr id="38924" name="Picture 25"/>
          <p:cNvPicPr>
            <a:picLocks noChangeAspect="1" noChangeArrowheads="1"/>
          </p:cNvPicPr>
          <p:nvPr/>
        </p:nvPicPr>
        <p:blipFill>
          <a:blip r:embed="rId3" cstate="print"/>
          <a:srcRect/>
          <a:stretch>
            <a:fillRect/>
          </a:stretch>
        </p:blipFill>
        <p:spPr bwMode="auto">
          <a:xfrm>
            <a:off x="6781800" y="0"/>
            <a:ext cx="2362200" cy="7080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p:cNvSpPr>
          <p:nvPr>
            <p:ph type="body" idx="1"/>
          </p:nvPr>
        </p:nvSpPr>
        <p:spPr>
          <a:xfrm>
            <a:off x="457200" y="1981200"/>
            <a:ext cx="8229600" cy="4144963"/>
          </a:xfrm>
        </p:spPr>
        <p:txBody>
          <a:bodyPr/>
          <a:lstStyle/>
          <a:p>
            <a:pPr>
              <a:buFont typeface="Arial" charset="0"/>
              <a:buNone/>
            </a:pPr>
            <a:r>
              <a:rPr lang="en-GB" sz="2800" smtClean="0">
                <a:latin typeface="Calibri" pitchFamily="34" charset="0"/>
                <a:cs typeface="Arial" charset="0"/>
              </a:rPr>
              <a:t>…is more than service-delivery</a:t>
            </a:r>
          </a:p>
          <a:p>
            <a:pPr>
              <a:buFont typeface="Arial" charset="0"/>
              <a:buNone/>
            </a:pPr>
            <a:r>
              <a:rPr lang="en-GB" sz="2800" smtClean="0">
                <a:latin typeface="Calibri" pitchFamily="34" charset="0"/>
                <a:cs typeface="Arial" charset="0"/>
              </a:rPr>
              <a:t>…is a means of socialization and identity development</a:t>
            </a:r>
          </a:p>
          <a:p>
            <a:pPr>
              <a:buFont typeface="Arial" charset="0"/>
              <a:buNone/>
            </a:pPr>
            <a:r>
              <a:rPr lang="en-GB" sz="2800" smtClean="0">
                <a:latin typeface="Calibri" pitchFamily="34" charset="0"/>
                <a:cs typeface="Arial" charset="0"/>
              </a:rPr>
              <a:t>…has multiple faces – can be part of the problem as well as part of the solution</a:t>
            </a:r>
          </a:p>
          <a:p>
            <a:pPr algn="ctr">
              <a:buFont typeface="Arial" charset="0"/>
              <a:buNone/>
            </a:pPr>
            <a:r>
              <a:rPr lang="en-GB" sz="2800" b="1" smtClean="0">
                <a:solidFill>
                  <a:schemeClr val="tx2"/>
                </a:solidFill>
                <a:latin typeface="Calibri" pitchFamily="34" charset="0"/>
                <a:cs typeface="Arial" charset="0"/>
              </a:rPr>
              <a:t>To develop conflict-sensitive education systems, that contribute to peacebuilding: </a:t>
            </a:r>
          </a:p>
          <a:p>
            <a:pPr algn="ctr">
              <a:buFont typeface="Arial" charset="0"/>
              <a:buNone/>
            </a:pPr>
            <a:r>
              <a:rPr lang="en-GB" sz="2800" b="1" smtClean="0">
                <a:solidFill>
                  <a:schemeClr val="tx2"/>
                </a:solidFill>
                <a:latin typeface="Calibri" pitchFamily="34" charset="0"/>
                <a:cs typeface="Arial" charset="0"/>
              </a:rPr>
              <a:t>Understand education’s role in fragile and conflict-affected situations</a:t>
            </a:r>
          </a:p>
        </p:txBody>
      </p:sp>
      <p:pic>
        <p:nvPicPr>
          <p:cNvPr id="60421" name="Picture 25"/>
          <p:cNvPicPr>
            <a:picLocks noChangeAspect="1" noChangeArrowheads="1"/>
          </p:cNvPicPr>
          <p:nvPr/>
        </p:nvPicPr>
        <p:blipFill>
          <a:blip r:embed="rId3" cstate="print"/>
          <a:srcRect/>
          <a:stretch>
            <a:fillRect/>
          </a:stretch>
        </p:blipFill>
        <p:spPr bwMode="auto">
          <a:xfrm>
            <a:off x="6781800" y="0"/>
            <a:ext cx="2362200" cy="708025"/>
          </a:xfrm>
          <a:prstGeom prst="rect">
            <a:avLst/>
          </a:prstGeom>
          <a:noFill/>
          <a:ln w="9525">
            <a:noFill/>
            <a:miter lim="800000"/>
            <a:headEnd/>
            <a:tailEnd/>
          </a:ln>
        </p:spPr>
      </p:pic>
      <p:sp>
        <p:nvSpPr>
          <p:cNvPr id="60422" name="Rectangle 6"/>
          <p:cNvSpPr>
            <a:spLocks noGrp="1"/>
          </p:cNvSpPr>
          <p:nvPr>
            <p:ph type="title"/>
          </p:nvPr>
        </p:nvSpPr>
        <p:spPr/>
        <p:txBody>
          <a:bodyPr/>
          <a:lstStyle/>
          <a:p>
            <a:pPr algn="l"/>
            <a:r>
              <a:rPr lang="en-GB" sz="3200" b="1" smtClean="0">
                <a:solidFill>
                  <a:schemeClr val="tx2"/>
                </a:solidFill>
                <a:latin typeface="Calibri" pitchFamily="34" charset="0"/>
                <a:cs typeface="Arial" charset="0"/>
              </a:rPr>
              <a:t>Education in fragile and conflict-</a:t>
            </a:r>
            <a:br>
              <a:rPr lang="en-GB" sz="3200" b="1" smtClean="0">
                <a:solidFill>
                  <a:schemeClr val="tx2"/>
                </a:solidFill>
                <a:latin typeface="Calibri" pitchFamily="34" charset="0"/>
                <a:cs typeface="Arial" charset="0"/>
              </a:rPr>
            </a:br>
            <a:r>
              <a:rPr lang="en-GB" sz="3200" b="1" smtClean="0">
                <a:solidFill>
                  <a:schemeClr val="tx2"/>
                </a:solidFill>
                <a:latin typeface="Calibri" pitchFamily="34" charset="0"/>
                <a:cs typeface="Arial" charset="0"/>
              </a:rPr>
              <a:t>affected situations…</a:t>
            </a:r>
          </a:p>
        </p:txBody>
      </p:sp>
      <p:cxnSp>
        <p:nvCxnSpPr>
          <p:cNvPr id="20" name="Straight Connector 19"/>
          <p:cNvCxnSpPr>
            <a:cxnSpLocks noChangeShapeType="1"/>
          </p:cNvCxnSpPr>
          <p:nvPr/>
        </p:nvCxnSpPr>
        <p:spPr bwMode="auto">
          <a:xfrm>
            <a:off x="457200" y="1447800"/>
            <a:ext cx="82296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4"/>
          <p:cNvSpPr txBox="1">
            <a:spLocks noChangeArrowheads="1"/>
          </p:cNvSpPr>
          <p:nvPr>
            <p:ph type="title"/>
          </p:nvPr>
        </p:nvSpPr>
        <p:spPr>
          <a:xfrm>
            <a:off x="457200" y="457200"/>
            <a:ext cx="8229600" cy="1143000"/>
          </a:xfrm>
          <a:noFill/>
          <a:ln/>
        </p:spPr>
        <p:txBody>
          <a:bodyPr/>
          <a:lstStyle/>
          <a:p>
            <a:pPr algn="l" eaLnBrk="1" hangingPunct="1">
              <a:spcBef>
                <a:spcPct val="50000"/>
              </a:spcBef>
            </a:pPr>
            <a:r>
              <a:rPr lang="en-GB" sz="3200" b="1" smtClean="0">
                <a:solidFill>
                  <a:schemeClr val="tx2"/>
                </a:solidFill>
                <a:latin typeface="Calibri" pitchFamily="34" charset="0"/>
                <a:cs typeface="Arial" charset="0"/>
              </a:rPr>
              <a:t>Research program: INEE </a:t>
            </a:r>
            <a:br>
              <a:rPr lang="en-GB" sz="3200" b="1" smtClean="0">
                <a:solidFill>
                  <a:schemeClr val="tx2"/>
                </a:solidFill>
                <a:latin typeface="Calibri" pitchFamily="34" charset="0"/>
                <a:cs typeface="Arial" charset="0"/>
              </a:rPr>
            </a:br>
            <a:r>
              <a:rPr lang="en-GB" sz="3200" b="1" smtClean="0">
                <a:solidFill>
                  <a:schemeClr val="tx2"/>
                </a:solidFill>
                <a:latin typeface="Calibri" pitchFamily="34" charset="0"/>
                <a:cs typeface="Arial" charset="0"/>
              </a:rPr>
              <a:t>Situational Analyses of Education and Fragility</a:t>
            </a:r>
          </a:p>
        </p:txBody>
      </p:sp>
      <p:sp>
        <p:nvSpPr>
          <p:cNvPr id="41991" name="Rectangle 7"/>
          <p:cNvSpPr>
            <a:spLocks noGrp="1"/>
          </p:cNvSpPr>
          <p:nvPr>
            <p:ph type="body" idx="1"/>
          </p:nvPr>
        </p:nvSpPr>
        <p:spPr>
          <a:xfrm>
            <a:off x="457200" y="2057400"/>
            <a:ext cx="8229600" cy="4449763"/>
          </a:xfrm>
        </p:spPr>
        <p:txBody>
          <a:bodyPr/>
          <a:lstStyle/>
          <a:p>
            <a:pPr eaLnBrk="1" hangingPunct="1"/>
            <a:r>
              <a:rPr lang="en-GB" sz="2800" smtClean="0">
                <a:latin typeface="Calibri" pitchFamily="34" charset="0"/>
                <a:cs typeface="Arial" charset="0"/>
              </a:rPr>
              <a:t>Purpose of the research: to provide in-depth analyses of the relationship between education and fragility </a:t>
            </a:r>
          </a:p>
          <a:p>
            <a:pPr eaLnBrk="1" hangingPunct="1"/>
            <a:r>
              <a:rPr lang="en-GB" sz="2800" smtClean="0">
                <a:latin typeface="Calibri" pitchFamily="34" charset="0"/>
                <a:cs typeface="Arial" charset="0"/>
              </a:rPr>
              <a:t>Situational Analyses of Education and Fragility through 4 country case studies: </a:t>
            </a:r>
          </a:p>
          <a:p>
            <a:pPr lvl="1" eaLnBrk="1" hangingPunct="1"/>
            <a:r>
              <a:rPr lang="en-GB" sz="2400" smtClean="0">
                <a:latin typeface="Calibri" pitchFamily="34" charset="0"/>
                <a:cs typeface="Arial" charset="0"/>
              </a:rPr>
              <a:t>Afghanistan, </a:t>
            </a:r>
          </a:p>
          <a:p>
            <a:pPr lvl="1" eaLnBrk="1" hangingPunct="1"/>
            <a:r>
              <a:rPr lang="en-GB" sz="2400" smtClean="0">
                <a:latin typeface="Calibri" pitchFamily="34" charset="0"/>
                <a:cs typeface="Arial" charset="0"/>
              </a:rPr>
              <a:t>Bosnia-Herzegovina, </a:t>
            </a:r>
          </a:p>
          <a:p>
            <a:pPr lvl="1" eaLnBrk="1" hangingPunct="1"/>
            <a:r>
              <a:rPr lang="en-GB" sz="2400" smtClean="0">
                <a:latin typeface="Calibri" pitchFamily="34" charset="0"/>
                <a:cs typeface="Arial" charset="0"/>
              </a:rPr>
              <a:t>Cambodia, and </a:t>
            </a:r>
          </a:p>
          <a:p>
            <a:pPr lvl="1" eaLnBrk="1" hangingPunct="1"/>
            <a:r>
              <a:rPr lang="en-GB" sz="2400" smtClean="0">
                <a:latin typeface="Calibri" pitchFamily="34" charset="0"/>
                <a:cs typeface="Arial" charset="0"/>
              </a:rPr>
              <a:t>Liberia</a:t>
            </a:r>
          </a:p>
          <a:p>
            <a:pPr>
              <a:buFont typeface="Arial" charset="0"/>
              <a:buNone/>
            </a:pPr>
            <a:endParaRPr lang="en-GB" sz="2800" smtClean="0">
              <a:latin typeface="Calibri" pitchFamily="34" charset="0"/>
              <a:cs typeface="Arial" charset="0"/>
            </a:endParaRPr>
          </a:p>
        </p:txBody>
      </p:sp>
      <p:cxnSp>
        <p:nvCxnSpPr>
          <p:cNvPr id="20" name="Straight Connector 19"/>
          <p:cNvCxnSpPr>
            <a:cxnSpLocks noChangeShapeType="1"/>
          </p:cNvCxnSpPr>
          <p:nvPr/>
        </p:nvCxnSpPr>
        <p:spPr bwMode="auto">
          <a:xfrm>
            <a:off x="381000" y="1600200"/>
            <a:ext cx="82296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pic>
        <p:nvPicPr>
          <p:cNvPr id="41993" name="Picture 25"/>
          <p:cNvPicPr>
            <a:picLocks noChangeAspect="1" noChangeArrowheads="1"/>
          </p:cNvPicPr>
          <p:nvPr/>
        </p:nvPicPr>
        <p:blipFill>
          <a:blip r:embed="rId3" cstate="print"/>
          <a:srcRect/>
          <a:stretch>
            <a:fillRect/>
          </a:stretch>
        </p:blipFill>
        <p:spPr bwMode="auto">
          <a:xfrm>
            <a:off x="6781800" y="0"/>
            <a:ext cx="2362200" cy="7080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3"/>
          <p:cNvSpPr>
            <a:spLocks noGrp="1" noChangeArrowheads="1"/>
          </p:cNvSpPr>
          <p:nvPr>
            <p:ph type="body" idx="1"/>
          </p:nvPr>
        </p:nvSpPr>
        <p:spPr>
          <a:ln/>
        </p:spPr>
        <p:txBody>
          <a:bodyPr/>
          <a:lstStyle/>
          <a:p>
            <a:pPr marL="571500" indent="-571500">
              <a:buFont typeface="Arial" charset="0"/>
              <a:buNone/>
            </a:pPr>
            <a:r>
              <a:rPr lang="en-GB" smtClean="0">
                <a:latin typeface="Calibri" pitchFamily="34" charset="0"/>
                <a:cs typeface="Arial" charset="0"/>
              </a:rPr>
              <a:t>1. The impact of education on particular domains of fragility</a:t>
            </a:r>
          </a:p>
          <a:p>
            <a:pPr marL="571500" indent="-571500">
              <a:buFont typeface="Arial" charset="0"/>
              <a:buNone/>
            </a:pPr>
            <a:r>
              <a:rPr lang="en-GB" smtClean="0">
                <a:latin typeface="Calibri" pitchFamily="34" charset="0"/>
                <a:cs typeface="Arial" charset="0"/>
              </a:rPr>
              <a:t>2.  Education as negative or positive, across a spectrum of impact</a:t>
            </a:r>
          </a:p>
          <a:p>
            <a:pPr marL="571500" indent="-571500">
              <a:buFont typeface="Arial" charset="0"/>
              <a:buNone/>
            </a:pPr>
            <a:r>
              <a:rPr lang="en-GB" smtClean="0">
                <a:latin typeface="Calibri" pitchFamily="34" charset="0"/>
                <a:cs typeface="Arial" charset="0"/>
              </a:rPr>
              <a:t>3. Policy and programming challenges, dilemmas and lessons learnt</a:t>
            </a:r>
          </a:p>
          <a:p>
            <a:pPr marL="571500" indent="-571500" eaLnBrk="1" hangingPunct="1">
              <a:lnSpc>
                <a:spcPct val="90000"/>
              </a:lnSpc>
              <a:buFont typeface="Arial" charset="0"/>
              <a:buNone/>
            </a:pPr>
            <a:endParaRPr lang="en-GB" smtClean="0">
              <a:solidFill>
                <a:srgbClr val="3333CC"/>
              </a:solidFill>
              <a:latin typeface="Calibri" pitchFamily="34" charset="0"/>
              <a:cs typeface="Arial" charset="0"/>
            </a:endParaRPr>
          </a:p>
        </p:txBody>
      </p:sp>
      <p:sp>
        <p:nvSpPr>
          <p:cNvPr id="44038" name="Text Box 6"/>
          <p:cNvSpPr txBox="1">
            <a:spLocks noChangeArrowheads="1"/>
          </p:cNvSpPr>
          <p:nvPr/>
        </p:nvSpPr>
        <p:spPr bwMode="auto">
          <a:xfrm>
            <a:off x="381000" y="304800"/>
            <a:ext cx="5638800" cy="641350"/>
          </a:xfrm>
          <a:prstGeom prst="rect">
            <a:avLst/>
          </a:prstGeom>
          <a:noFill/>
          <a:ln w="9525">
            <a:noFill/>
            <a:miter lim="800000"/>
            <a:headEnd/>
            <a:tailEnd/>
          </a:ln>
          <a:effectLst/>
        </p:spPr>
        <p:txBody>
          <a:bodyPr>
            <a:spAutoFit/>
          </a:bodyPr>
          <a:lstStyle/>
          <a:p>
            <a:pPr>
              <a:spcBef>
                <a:spcPct val="50000"/>
              </a:spcBef>
            </a:pPr>
            <a:r>
              <a:rPr lang="en-GB" sz="3600">
                <a:solidFill>
                  <a:schemeClr val="tx2"/>
                </a:solidFill>
                <a:latin typeface="Calibri" pitchFamily="34" charset="0"/>
              </a:rPr>
              <a:t>Lenses for comparison…</a:t>
            </a:r>
          </a:p>
        </p:txBody>
      </p:sp>
      <p:cxnSp>
        <p:nvCxnSpPr>
          <p:cNvPr id="20" name="Straight Connector 19"/>
          <p:cNvCxnSpPr>
            <a:cxnSpLocks noChangeShapeType="1"/>
          </p:cNvCxnSpPr>
          <p:nvPr/>
        </p:nvCxnSpPr>
        <p:spPr bwMode="auto">
          <a:xfrm>
            <a:off x="457200" y="1143000"/>
            <a:ext cx="82296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pic>
        <p:nvPicPr>
          <p:cNvPr id="44042" name="Picture 25"/>
          <p:cNvPicPr>
            <a:picLocks noChangeAspect="1" noChangeArrowheads="1"/>
          </p:cNvPicPr>
          <p:nvPr/>
        </p:nvPicPr>
        <p:blipFill>
          <a:blip r:embed="rId3" cstate="print"/>
          <a:srcRect/>
          <a:stretch>
            <a:fillRect/>
          </a:stretch>
        </p:blipFill>
        <p:spPr bwMode="auto">
          <a:xfrm>
            <a:off x="6781800" y="0"/>
            <a:ext cx="2362200" cy="7080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p:cNvSpPr>
          <p:nvPr>
            <p:ph type="ctrTitle" idx="4294967295"/>
          </p:nvPr>
        </p:nvSpPr>
        <p:spPr>
          <a:xfrm>
            <a:off x="152400" y="304800"/>
            <a:ext cx="5943600" cy="990600"/>
          </a:xfrm>
        </p:spPr>
        <p:txBody>
          <a:bodyPr/>
          <a:lstStyle/>
          <a:p>
            <a:pPr eaLnBrk="1" hangingPunct="1"/>
            <a:r>
              <a:rPr lang="en-US" sz="4000" b="1" smtClean="0">
                <a:solidFill>
                  <a:schemeClr val="tx2"/>
                </a:solidFill>
                <a:latin typeface="Calibri" pitchFamily="34" charset="0"/>
                <a:cs typeface="Arial" charset="0"/>
              </a:rPr>
              <a:t>1. Domains of Fragility</a:t>
            </a:r>
          </a:p>
        </p:txBody>
      </p:sp>
      <p:grpSp>
        <p:nvGrpSpPr>
          <p:cNvPr id="3075" name="Group 23"/>
          <p:cNvGrpSpPr>
            <a:grpSpLocks/>
          </p:cNvGrpSpPr>
          <p:nvPr/>
        </p:nvGrpSpPr>
        <p:grpSpPr bwMode="auto">
          <a:xfrm>
            <a:off x="4800600" y="1600200"/>
            <a:ext cx="4191000" cy="3048000"/>
            <a:chOff x="3264" y="672"/>
            <a:chExt cx="2064" cy="1392"/>
          </a:xfrm>
        </p:grpSpPr>
        <p:sp>
          <p:nvSpPr>
            <p:cNvPr id="53254" name="Oval 6"/>
            <p:cNvSpPr>
              <a:spLocks noChangeArrowheads="1"/>
            </p:cNvSpPr>
            <p:nvPr/>
          </p:nvSpPr>
          <p:spPr bwMode="auto">
            <a:xfrm>
              <a:off x="3264" y="672"/>
              <a:ext cx="2064" cy="1392"/>
            </a:xfrm>
            <a:prstGeom prst="ellipse">
              <a:avLst/>
            </a:prstGeom>
            <a:gradFill rotWithShape="1">
              <a:gsLst>
                <a:gs pos="0">
                  <a:schemeClr val="tx2">
                    <a:gamma/>
                    <a:tint val="33333"/>
                    <a:invGamma/>
                  </a:schemeClr>
                </a:gs>
                <a:gs pos="100000">
                  <a:schemeClr val="tx2">
                    <a:alpha val="39000"/>
                  </a:schemeClr>
                </a:gs>
              </a:gsLst>
              <a:path path="shape">
                <a:fillToRect l="50000" t="50000" r="50000" b="50000"/>
              </a:path>
            </a:gradFill>
            <a:ln w="9525">
              <a:solidFill>
                <a:schemeClr val="tx1"/>
              </a:solidFill>
              <a:round/>
              <a:headEnd/>
              <a:tailEnd/>
            </a:ln>
            <a:effectLst/>
          </p:spPr>
          <p:txBody>
            <a:bodyPr wrap="none" anchor="ctr"/>
            <a:lstStyle/>
            <a:p>
              <a:pPr>
                <a:defRPr/>
              </a:pPr>
              <a:endParaRPr lang="en-US"/>
            </a:p>
          </p:txBody>
        </p:sp>
        <p:sp>
          <p:nvSpPr>
            <p:cNvPr id="53255" name="Oval 7"/>
            <p:cNvSpPr>
              <a:spLocks noChangeArrowheads="1"/>
            </p:cNvSpPr>
            <p:nvPr/>
          </p:nvSpPr>
          <p:spPr bwMode="auto">
            <a:xfrm>
              <a:off x="4447" y="908"/>
              <a:ext cx="755" cy="621"/>
            </a:xfrm>
            <a:prstGeom prst="ellipse">
              <a:avLst/>
            </a:prstGeom>
            <a:gradFill rotWithShape="1">
              <a:gsLst>
                <a:gs pos="0">
                  <a:schemeClr val="accent1"/>
                </a:gs>
                <a:gs pos="100000">
                  <a:schemeClr val="accent1">
                    <a:gamma/>
                    <a:tint val="33333"/>
                    <a:invGamma/>
                  </a:schemeClr>
                </a:gs>
              </a:gsLst>
              <a:lin ang="5400000" scaled="1"/>
            </a:gradFill>
            <a:ln w="9525">
              <a:solidFill>
                <a:schemeClr val="tx1"/>
              </a:solidFill>
              <a:round/>
              <a:headEnd/>
              <a:tailEnd/>
            </a:ln>
            <a:effectLst/>
          </p:spPr>
          <p:txBody>
            <a:bodyPr wrap="none" anchor="ctr"/>
            <a:lstStyle/>
            <a:p>
              <a:pPr>
                <a:defRPr/>
              </a:pPr>
              <a:endParaRPr lang="en-US"/>
            </a:p>
          </p:txBody>
        </p:sp>
        <p:sp>
          <p:nvSpPr>
            <p:cNvPr id="53256" name="Oval 8"/>
            <p:cNvSpPr>
              <a:spLocks noChangeArrowheads="1"/>
            </p:cNvSpPr>
            <p:nvPr/>
          </p:nvSpPr>
          <p:spPr bwMode="auto">
            <a:xfrm>
              <a:off x="3415" y="908"/>
              <a:ext cx="755" cy="621"/>
            </a:xfrm>
            <a:prstGeom prst="ellipse">
              <a:avLst/>
            </a:prstGeom>
            <a:gradFill rotWithShape="1">
              <a:gsLst>
                <a:gs pos="0">
                  <a:schemeClr val="accent1"/>
                </a:gs>
                <a:gs pos="100000">
                  <a:schemeClr val="accent1">
                    <a:gamma/>
                    <a:tint val="33333"/>
                    <a:invGamma/>
                  </a:schemeClr>
                </a:gs>
              </a:gsLst>
              <a:lin ang="5400000" scaled="1"/>
            </a:gradFill>
            <a:ln w="9525">
              <a:solidFill>
                <a:schemeClr val="tx1"/>
              </a:solidFill>
              <a:round/>
              <a:headEnd/>
              <a:tailEnd/>
            </a:ln>
            <a:effectLst/>
          </p:spPr>
          <p:txBody>
            <a:bodyPr wrap="none" anchor="ctr"/>
            <a:lstStyle/>
            <a:p>
              <a:pPr>
                <a:defRPr/>
              </a:pPr>
              <a:endParaRPr lang="en-US"/>
            </a:p>
          </p:txBody>
        </p:sp>
        <p:sp>
          <p:nvSpPr>
            <p:cNvPr id="53257" name="Oval 9"/>
            <p:cNvSpPr>
              <a:spLocks noChangeArrowheads="1"/>
            </p:cNvSpPr>
            <p:nvPr/>
          </p:nvSpPr>
          <p:spPr bwMode="auto">
            <a:xfrm>
              <a:off x="3591" y="1336"/>
              <a:ext cx="756" cy="621"/>
            </a:xfrm>
            <a:prstGeom prst="ellipse">
              <a:avLst/>
            </a:prstGeom>
            <a:gradFill rotWithShape="1">
              <a:gsLst>
                <a:gs pos="0">
                  <a:schemeClr val="accent1"/>
                </a:gs>
                <a:gs pos="100000">
                  <a:schemeClr val="accent1">
                    <a:gamma/>
                    <a:tint val="33333"/>
                    <a:invGamma/>
                  </a:schemeClr>
                </a:gs>
              </a:gsLst>
              <a:lin ang="5400000" scaled="1"/>
            </a:gradFill>
            <a:ln w="9525">
              <a:solidFill>
                <a:schemeClr val="tx1"/>
              </a:solidFill>
              <a:round/>
              <a:headEnd/>
              <a:tailEnd/>
            </a:ln>
            <a:effectLst/>
          </p:spPr>
          <p:txBody>
            <a:bodyPr wrap="none" anchor="ctr"/>
            <a:lstStyle/>
            <a:p>
              <a:pPr>
                <a:defRPr/>
              </a:pPr>
              <a:endParaRPr lang="en-US"/>
            </a:p>
          </p:txBody>
        </p:sp>
        <p:sp>
          <p:nvSpPr>
            <p:cNvPr id="53258" name="Oval 10"/>
            <p:cNvSpPr>
              <a:spLocks noChangeArrowheads="1"/>
            </p:cNvSpPr>
            <p:nvPr/>
          </p:nvSpPr>
          <p:spPr bwMode="auto">
            <a:xfrm>
              <a:off x="4296" y="1336"/>
              <a:ext cx="755" cy="621"/>
            </a:xfrm>
            <a:prstGeom prst="ellipse">
              <a:avLst/>
            </a:prstGeom>
            <a:gradFill rotWithShape="1">
              <a:gsLst>
                <a:gs pos="0">
                  <a:schemeClr val="accent1"/>
                </a:gs>
                <a:gs pos="100000">
                  <a:schemeClr val="accent1">
                    <a:gamma/>
                    <a:tint val="33333"/>
                    <a:invGamma/>
                  </a:schemeClr>
                </a:gs>
              </a:gsLst>
              <a:lin ang="5400000" scaled="1"/>
            </a:gradFill>
            <a:ln w="9525">
              <a:solidFill>
                <a:schemeClr val="tx1"/>
              </a:solidFill>
              <a:round/>
              <a:headEnd/>
              <a:tailEnd/>
            </a:ln>
            <a:effectLst/>
          </p:spPr>
          <p:txBody>
            <a:bodyPr wrap="none" anchor="ctr"/>
            <a:lstStyle/>
            <a:p>
              <a:pPr algn="ctr">
                <a:defRPr/>
              </a:pPr>
              <a:endParaRPr lang="en-US"/>
            </a:p>
          </p:txBody>
        </p:sp>
        <p:sp>
          <p:nvSpPr>
            <p:cNvPr id="53259" name="Oval 11"/>
            <p:cNvSpPr>
              <a:spLocks noChangeArrowheads="1"/>
            </p:cNvSpPr>
            <p:nvPr/>
          </p:nvSpPr>
          <p:spPr bwMode="auto">
            <a:xfrm>
              <a:off x="3918" y="693"/>
              <a:ext cx="755" cy="621"/>
            </a:xfrm>
            <a:prstGeom prst="ellipse">
              <a:avLst/>
            </a:prstGeom>
            <a:gradFill rotWithShape="1">
              <a:gsLst>
                <a:gs pos="0">
                  <a:schemeClr val="accent1"/>
                </a:gs>
                <a:gs pos="100000">
                  <a:schemeClr val="accent1">
                    <a:gamma/>
                    <a:tint val="33333"/>
                    <a:invGamma/>
                  </a:schemeClr>
                </a:gs>
              </a:gsLst>
              <a:lin ang="5400000" scaled="1"/>
            </a:gradFill>
            <a:ln w="9525">
              <a:solidFill>
                <a:schemeClr val="tx1"/>
              </a:solidFill>
              <a:round/>
              <a:headEnd/>
              <a:tailEnd/>
            </a:ln>
            <a:effectLst/>
          </p:spPr>
          <p:txBody>
            <a:bodyPr wrap="none" anchor="ctr"/>
            <a:lstStyle/>
            <a:p>
              <a:pPr>
                <a:defRPr/>
              </a:pPr>
              <a:endParaRPr lang="en-US"/>
            </a:p>
          </p:txBody>
        </p:sp>
        <p:sp>
          <p:nvSpPr>
            <p:cNvPr id="3089" name="Text Box 12"/>
            <p:cNvSpPr txBox="1">
              <a:spLocks noChangeArrowheads="1"/>
            </p:cNvSpPr>
            <p:nvPr/>
          </p:nvSpPr>
          <p:spPr bwMode="auto">
            <a:xfrm>
              <a:off x="4660" y="1118"/>
              <a:ext cx="428" cy="139"/>
            </a:xfrm>
            <a:prstGeom prst="rect">
              <a:avLst/>
            </a:prstGeom>
            <a:noFill/>
            <a:ln w="9525">
              <a:noFill/>
              <a:miter lim="800000"/>
              <a:headEnd/>
              <a:tailEnd/>
            </a:ln>
          </p:spPr>
          <p:txBody>
            <a:bodyPr>
              <a:spAutoFit/>
            </a:bodyPr>
            <a:lstStyle/>
            <a:p>
              <a:pPr algn="ctr">
                <a:spcBef>
                  <a:spcPct val="50000"/>
                </a:spcBef>
              </a:pPr>
              <a:r>
                <a:rPr lang="en-US" sz="1400" i="1">
                  <a:latin typeface="Calibri" pitchFamily="34" charset="0"/>
                </a:rPr>
                <a:t>Social </a:t>
              </a:r>
            </a:p>
          </p:txBody>
        </p:sp>
        <p:sp>
          <p:nvSpPr>
            <p:cNvPr id="3090" name="Text Box 13"/>
            <p:cNvSpPr txBox="1">
              <a:spLocks noChangeArrowheads="1"/>
            </p:cNvSpPr>
            <p:nvPr/>
          </p:nvSpPr>
          <p:spPr bwMode="auto">
            <a:xfrm>
              <a:off x="3888" y="862"/>
              <a:ext cx="800" cy="139"/>
            </a:xfrm>
            <a:prstGeom prst="rect">
              <a:avLst/>
            </a:prstGeom>
            <a:noFill/>
            <a:ln w="9525">
              <a:noFill/>
              <a:miter lim="800000"/>
              <a:headEnd/>
              <a:tailEnd/>
            </a:ln>
          </p:spPr>
          <p:txBody>
            <a:bodyPr>
              <a:spAutoFit/>
            </a:bodyPr>
            <a:lstStyle/>
            <a:p>
              <a:pPr algn="ctr">
                <a:spcBef>
                  <a:spcPct val="50000"/>
                </a:spcBef>
              </a:pPr>
              <a:r>
                <a:rPr lang="en-US" sz="1400" i="1">
                  <a:latin typeface="Calibri" pitchFamily="34" charset="0"/>
                </a:rPr>
                <a:t>Governance </a:t>
              </a:r>
            </a:p>
          </p:txBody>
        </p:sp>
        <p:sp>
          <p:nvSpPr>
            <p:cNvPr id="3091" name="Text Box 14"/>
            <p:cNvSpPr txBox="1">
              <a:spLocks noChangeArrowheads="1"/>
            </p:cNvSpPr>
            <p:nvPr/>
          </p:nvSpPr>
          <p:spPr bwMode="auto">
            <a:xfrm>
              <a:off x="3436" y="1094"/>
              <a:ext cx="533" cy="139"/>
            </a:xfrm>
            <a:prstGeom prst="rect">
              <a:avLst/>
            </a:prstGeom>
            <a:noFill/>
            <a:ln w="9525">
              <a:noFill/>
              <a:miter lim="800000"/>
              <a:headEnd/>
              <a:tailEnd/>
            </a:ln>
          </p:spPr>
          <p:txBody>
            <a:bodyPr>
              <a:spAutoFit/>
            </a:bodyPr>
            <a:lstStyle/>
            <a:p>
              <a:pPr algn="ctr">
                <a:spcBef>
                  <a:spcPct val="50000"/>
                </a:spcBef>
              </a:pPr>
              <a:r>
                <a:rPr lang="en-US" sz="1400" i="1">
                  <a:latin typeface="Calibri" pitchFamily="34" charset="0"/>
                </a:rPr>
                <a:t>Security</a:t>
              </a:r>
            </a:p>
          </p:txBody>
        </p:sp>
        <p:sp>
          <p:nvSpPr>
            <p:cNvPr id="3092" name="Text Box 15"/>
            <p:cNvSpPr txBox="1">
              <a:spLocks noChangeArrowheads="1"/>
            </p:cNvSpPr>
            <p:nvPr/>
          </p:nvSpPr>
          <p:spPr bwMode="auto">
            <a:xfrm>
              <a:off x="3651" y="1584"/>
              <a:ext cx="621" cy="139"/>
            </a:xfrm>
            <a:prstGeom prst="rect">
              <a:avLst/>
            </a:prstGeom>
            <a:noFill/>
            <a:ln w="9525">
              <a:noFill/>
              <a:miter lim="800000"/>
              <a:headEnd/>
              <a:tailEnd/>
            </a:ln>
          </p:spPr>
          <p:txBody>
            <a:bodyPr>
              <a:spAutoFit/>
            </a:bodyPr>
            <a:lstStyle/>
            <a:p>
              <a:pPr algn="ctr">
                <a:spcBef>
                  <a:spcPct val="50000"/>
                </a:spcBef>
              </a:pPr>
              <a:r>
                <a:rPr lang="en-US" sz="1400" i="1">
                  <a:latin typeface="Calibri" pitchFamily="34" charset="0"/>
                </a:rPr>
                <a:t>Economic </a:t>
              </a:r>
            </a:p>
          </p:txBody>
        </p:sp>
        <p:sp>
          <p:nvSpPr>
            <p:cNvPr id="3093" name="Text Box 16"/>
            <p:cNvSpPr txBox="1">
              <a:spLocks noChangeArrowheads="1"/>
            </p:cNvSpPr>
            <p:nvPr/>
          </p:nvSpPr>
          <p:spPr bwMode="auto">
            <a:xfrm>
              <a:off x="4224" y="1584"/>
              <a:ext cx="864" cy="139"/>
            </a:xfrm>
            <a:prstGeom prst="rect">
              <a:avLst/>
            </a:prstGeom>
            <a:noFill/>
            <a:ln w="9525">
              <a:noFill/>
              <a:miter lim="800000"/>
              <a:headEnd/>
              <a:tailEnd/>
            </a:ln>
          </p:spPr>
          <p:txBody>
            <a:bodyPr>
              <a:spAutoFit/>
            </a:bodyPr>
            <a:lstStyle/>
            <a:p>
              <a:pPr algn="ctr">
                <a:spcBef>
                  <a:spcPct val="50000"/>
                </a:spcBef>
              </a:pPr>
              <a:r>
                <a:rPr lang="en-US" sz="1400" i="1">
                  <a:latin typeface="Calibri" pitchFamily="34" charset="0"/>
                </a:rPr>
                <a:t>Environmental</a:t>
              </a:r>
            </a:p>
          </p:txBody>
        </p:sp>
        <p:sp>
          <p:nvSpPr>
            <p:cNvPr id="3094" name="Oval 17"/>
            <p:cNvSpPr>
              <a:spLocks noChangeArrowheads="1"/>
            </p:cNvSpPr>
            <p:nvPr/>
          </p:nvSpPr>
          <p:spPr bwMode="auto">
            <a:xfrm>
              <a:off x="4000" y="1104"/>
              <a:ext cx="608" cy="496"/>
            </a:xfrm>
            <a:prstGeom prst="ellipse">
              <a:avLst/>
            </a:prstGeom>
            <a:solidFill>
              <a:srgbClr val="95B3D7"/>
            </a:solidFill>
            <a:ln w="6350">
              <a:solidFill>
                <a:schemeClr val="tx1"/>
              </a:solidFill>
              <a:prstDash val="dash"/>
              <a:round/>
              <a:headEnd/>
              <a:tailEnd/>
            </a:ln>
          </p:spPr>
          <p:txBody>
            <a:bodyPr wrap="none" anchor="ctr"/>
            <a:lstStyle/>
            <a:p>
              <a:endParaRPr lang="en-GB"/>
            </a:p>
          </p:txBody>
        </p:sp>
        <p:sp>
          <p:nvSpPr>
            <p:cNvPr id="3095" name="Text Box 18"/>
            <p:cNvSpPr txBox="1">
              <a:spLocks noChangeArrowheads="1"/>
            </p:cNvSpPr>
            <p:nvPr/>
          </p:nvSpPr>
          <p:spPr bwMode="auto">
            <a:xfrm>
              <a:off x="3947" y="1262"/>
              <a:ext cx="709" cy="139"/>
            </a:xfrm>
            <a:prstGeom prst="rect">
              <a:avLst/>
            </a:prstGeom>
            <a:noFill/>
            <a:ln w="9525">
              <a:noFill/>
              <a:miter lim="800000"/>
              <a:headEnd/>
              <a:tailEnd/>
            </a:ln>
          </p:spPr>
          <p:txBody>
            <a:bodyPr>
              <a:spAutoFit/>
            </a:bodyPr>
            <a:lstStyle/>
            <a:p>
              <a:pPr algn="ctr">
                <a:spcBef>
                  <a:spcPct val="50000"/>
                </a:spcBef>
              </a:pPr>
              <a:r>
                <a:rPr lang="en-US" sz="1400">
                  <a:latin typeface="Calibri" pitchFamily="34" charset="0"/>
                </a:rPr>
                <a:t>EDUCATION</a:t>
              </a:r>
              <a:r>
                <a:rPr lang="en-US" sz="1400" i="1">
                  <a:latin typeface="Calibri" pitchFamily="34" charset="0"/>
                </a:rPr>
                <a:t> </a:t>
              </a:r>
            </a:p>
          </p:txBody>
        </p:sp>
      </p:grpSp>
      <p:sp>
        <p:nvSpPr>
          <p:cNvPr id="3076" name="Rectangle 19"/>
          <p:cNvSpPr>
            <a:spLocks noChangeArrowheads="1"/>
          </p:cNvSpPr>
          <p:nvPr/>
        </p:nvSpPr>
        <p:spPr bwMode="auto">
          <a:xfrm>
            <a:off x="457200" y="1676400"/>
            <a:ext cx="4495800" cy="3935413"/>
          </a:xfrm>
          <a:prstGeom prst="rect">
            <a:avLst/>
          </a:prstGeom>
          <a:noFill/>
          <a:ln w="9525">
            <a:noFill/>
            <a:miter lim="800000"/>
            <a:headEnd/>
            <a:tailEnd/>
          </a:ln>
        </p:spPr>
        <p:txBody>
          <a:bodyPr>
            <a:spAutoFit/>
          </a:bodyPr>
          <a:lstStyle/>
          <a:p>
            <a:pPr algn="ctr">
              <a:spcAft>
                <a:spcPts val="1200"/>
              </a:spcAft>
            </a:pPr>
            <a:r>
              <a:rPr lang="en-US" sz="2800" b="0">
                <a:latin typeface="Calibri" pitchFamily="34" charset="0"/>
              </a:rPr>
              <a:t>How is the delivery of education services negatively impacted within fragile situations? What are the myriad of complex ways in which delivery of education may exacerbate or mitigate existing conditions of fragility?</a:t>
            </a:r>
          </a:p>
        </p:txBody>
      </p:sp>
      <p:cxnSp>
        <p:nvCxnSpPr>
          <p:cNvPr id="20" name="Straight Connector 19"/>
          <p:cNvCxnSpPr>
            <a:cxnSpLocks noChangeShapeType="1"/>
          </p:cNvCxnSpPr>
          <p:nvPr/>
        </p:nvCxnSpPr>
        <p:spPr bwMode="auto">
          <a:xfrm>
            <a:off x="533400" y="1295400"/>
            <a:ext cx="82296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pic>
        <p:nvPicPr>
          <p:cNvPr id="3098" name="Picture 25"/>
          <p:cNvPicPr>
            <a:picLocks noChangeAspect="1" noChangeArrowheads="1"/>
          </p:cNvPicPr>
          <p:nvPr/>
        </p:nvPicPr>
        <p:blipFill>
          <a:blip r:embed="rId3" cstate="print"/>
          <a:srcRect/>
          <a:stretch>
            <a:fillRect/>
          </a:stretch>
        </p:blipFill>
        <p:spPr bwMode="auto">
          <a:xfrm>
            <a:off x="6781800" y="0"/>
            <a:ext cx="2362200" cy="708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457200" y="304800"/>
            <a:ext cx="8153400" cy="1295400"/>
          </a:xfrm>
        </p:spPr>
        <p:txBody>
          <a:bodyPr anchor="b"/>
          <a:lstStyle/>
          <a:p>
            <a:pPr algn="l"/>
            <a:r>
              <a:rPr lang="en-GB" sz="3600" b="1" smtClean="0">
                <a:solidFill>
                  <a:schemeClr val="tx2"/>
                </a:solidFill>
                <a:latin typeface="Calibri" pitchFamily="34" charset="0"/>
                <a:cs typeface="Arial" charset="0"/>
              </a:rPr>
              <a:t>2. The spectrum of impact of </a:t>
            </a:r>
            <a:br>
              <a:rPr lang="en-GB" sz="3600" b="1" smtClean="0">
                <a:solidFill>
                  <a:schemeClr val="tx2"/>
                </a:solidFill>
                <a:latin typeface="Calibri" pitchFamily="34" charset="0"/>
                <a:cs typeface="Arial" charset="0"/>
              </a:rPr>
            </a:br>
            <a:r>
              <a:rPr lang="en-GB" sz="3600" b="1" smtClean="0">
                <a:solidFill>
                  <a:schemeClr val="tx2"/>
                </a:solidFill>
                <a:latin typeface="Calibri" pitchFamily="34" charset="0"/>
                <a:cs typeface="Arial" charset="0"/>
              </a:rPr>
              <a:t>education on fragility . . .</a:t>
            </a:r>
            <a:r>
              <a:rPr lang="en-GB" sz="4000" smtClean="0">
                <a:solidFill>
                  <a:srgbClr val="FF3300"/>
                </a:solidFill>
                <a:latin typeface="Arial" charset="0"/>
                <a:cs typeface="Arial" charset="0"/>
              </a:rPr>
              <a:t> </a:t>
            </a:r>
          </a:p>
        </p:txBody>
      </p:sp>
      <p:sp>
        <p:nvSpPr>
          <p:cNvPr id="48131" name="Rectangle 3"/>
          <p:cNvSpPr>
            <a:spLocks noGrp="1" noChangeArrowheads="1"/>
          </p:cNvSpPr>
          <p:nvPr>
            <p:ph type="body" idx="4294967295"/>
          </p:nvPr>
        </p:nvSpPr>
        <p:spPr>
          <a:xfrm>
            <a:off x="152400" y="4799013"/>
            <a:ext cx="8839200" cy="1677987"/>
          </a:xfrm>
        </p:spPr>
        <p:txBody>
          <a:bodyPr/>
          <a:lstStyle/>
          <a:p>
            <a:endParaRPr lang="en-GB" smtClean="0">
              <a:latin typeface="Arial" charset="0"/>
              <a:cs typeface="Arial" charset="0"/>
            </a:endParaRPr>
          </a:p>
          <a:p>
            <a:pPr algn="ctr">
              <a:buFont typeface="Arial" charset="0"/>
              <a:buNone/>
            </a:pPr>
            <a:r>
              <a:rPr lang="en-GB" smtClean="0">
                <a:solidFill>
                  <a:srgbClr val="FF3300"/>
                </a:solidFill>
                <a:latin typeface="Arial" charset="0"/>
                <a:cs typeface="Arial" charset="0"/>
              </a:rPr>
              <a:t>Negative -------------------------------------Positive</a:t>
            </a:r>
          </a:p>
        </p:txBody>
      </p:sp>
      <p:grpSp>
        <p:nvGrpSpPr>
          <p:cNvPr id="48132" name="Group 4"/>
          <p:cNvGrpSpPr>
            <a:grpSpLocks noChangeAspect="1"/>
          </p:cNvGrpSpPr>
          <p:nvPr/>
        </p:nvGrpSpPr>
        <p:grpSpPr bwMode="auto">
          <a:xfrm>
            <a:off x="457200" y="1828800"/>
            <a:ext cx="8280400" cy="3413125"/>
            <a:chOff x="1800" y="8247"/>
            <a:chExt cx="8280" cy="2160"/>
          </a:xfrm>
        </p:grpSpPr>
        <p:sp>
          <p:nvSpPr>
            <p:cNvPr id="48133" name="AutoShape 5"/>
            <p:cNvSpPr>
              <a:spLocks noChangeAspect="1" noChangeArrowheads="1"/>
            </p:cNvSpPr>
            <p:nvPr/>
          </p:nvSpPr>
          <p:spPr bwMode="auto">
            <a:xfrm>
              <a:off x="1800" y="8247"/>
              <a:ext cx="8280" cy="2160"/>
            </a:xfrm>
            <a:prstGeom prst="rect">
              <a:avLst/>
            </a:prstGeom>
            <a:noFill/>
            <a:ln w="9525">
              <a:noFill/>
              <a:miter lim="800000"/>
              <a:headEnd/>
              <a:tailEnd/>
            </a:ln>
          </p:spPr>
          <p:txBody>
            <a:bodyPr/>
            <a:lstStyle/>
            <a:p>
              <a:pPr eaLnBrk="0" hangingPunct="0">
                <a:spcBef>
                  <a:spcPct val="20000"/>
                </a:spcBef>
                <a:buClr>
                  <a:schemeClr val="tx2"/>
                </a:buClr>
                <a:buSzPct val="70000"/>
                <a:buFont typeface="Wingdings" pitchFamily="2" charset="2"/>
                <a:buChar char="l"/>
              </a:pPr>
              <a:endParaRPr lang="en-GB" sz="3000" b="0">
                <a:ea typeface="ＭＳ Ｐゴシック" pitchFamily="34" charset="-128"/>
              </a:endParaRPr>
            </a:p>
          </p:txBody>
        </p:sp>
        <p:sp>
          <p:nvSpPr>
            <p:cNvPr id="48134" name="Text Box 7"/>
            <p:cNvSpPr txBox="1">
              <a:spLocks noChangeArrowheads="1"/>
            </p:cNvSpPr>
            <p:nvPr/>
          </p:nvSpPr>
          <p:spPr bwMode="auto">
            <a:xfrm>
              <a:off x="3618" y="8430"/>
              <a:ext cx="1362" cy="1797"/>
            </a:xfrm>
            <a:prstGeom prst="rect">
              <a:avLst/>
            </a:prstGeom>
            <a:solidFill>
              <a:srgbClr val="FF9933"/>
            </a:solidFill>
            <a:ln w="9525">
              <a:solidFill>
                <a:srgbClr val="000000"/>
              </a:solidFill>
              <a:miter lim="800000"/>
              <a:headEnd/>
              <a:tailEnd/>
            </a:ln>
          </p:spPr>
          <p:txBody>
            <a:bodyPr/>
            <a:lstStyle/>
            <a:p>
              <a:pPr algn="ctr"/>
              <a:r>
                <a:rPr lang="en-GB" altLang="ja-JP">
                  <a:solidFill>
                    <a:srgbClr val="3333CC"/>
                  </a:solidFill>
                  <a:latin typeface="Arial Narrow" pitchFamily="34" charset="0"/>
                  <a:ea typeface="ＭＳ 明朝" pitchFamily="49" charset="-128"/>
                </a:rPr>
                <a:t>Education reflecting the status quo </a:t>
              </a:r>
              <a:endParaRPr lang="en-GB">
                <a:solidFill>
                  <a:srgbClr val="3333CC"/>
                </a:solidFill>
                <a:latin typeface="Arial Narrow" pitchFamily="34" charset="0"/>
                <a:ea typeface="ＭＳ Ｐゴシック" pitchFamily="34" charset="-128"/>
              </a:endParaRPr>
            </a:p>
          </p:txBody>
        </p:sp>
        <p:sp>
          <p:nvSpPr>
            <p:cNvPr id="48135" name="Line 11"/>
            <p:cNvSpPr>
              <a:spLocks noChangeShapeType="1"/>
            </p:cNvSpPr>
            <p:nvPr/>
          </p:nvSpPr>
          <p:spPr bwMode="auto">
            <a:xfrm>
              <a:off x="1980" y="10227"/>
              <a:ext cx="7920" cy="0"/>
            </a:xfrm>
            <a:prstGeom prst="line">
              <a:avLst/>
            </a:prstGeom>
            <a:noFill/>
            <a:ln w="9525">
              <a:solidFill>
                <a:srgbClr val="000000"/>
              </a:solidFill>
              <a:round/>
              <a:headEnd/>
              <a:tailEnd/>
            </a:ln>
          </p:spPr>
          <p:txBody>
            <a:bodyPr/>
            <a:lstStyle/>
            <a:p>
              <a:endParaRPr lang="en-GB"/>
            </a:p>
          </p:txBody>
        </p:sp>
      </p:grpSp>
      <p:sp>
        <p:nvSpPr>
          <p:cNvPr id="48136" name="Text Box 7"/>
          <p:cNvSpPr txBox="1">
            <a:spLocks noChangeArrowheads="1"/>
          </p:cNvSpPr>
          <p:nvPr/>
        </p:nvSpPr>
        <p:spPr bwMode="auto">
          <a:xfrm>
            <a:off x="609600" y="2133600"/>
            <a:ext cx="1362075" cy="2840038"/>
          </a:xfrm>
          <a:prstGeom prst="rect">
            <a:avLst/>
          </a:prstGeom>
          <a:solidFill>
            <a:srgbClr val="FF9933"/>
          </a:solidFill>
          <a:ln w="9525">
            <a:solidFill>
              <a:srgbClr val="000000"/>
            </a:solidFill>
            <a:miter lim="800000"/>
            <a:headEnd/>
            <a:tailEnd/>
          </a:ln>
        </p:spPr>
        <p:txBody>
          <a:bodyPr/>
          <a:lstStyle/>
          <a:p>
            <a:pPr algn="ctr"/>
            <a:r>
              <a:rPr lang="en-GB" altLang="ja-JP">
                <a:solidFill>
                  <a:srgbClr val="3333CC"/>
                </a:solidFill>
                <a:latin typeface="Arial Narrow" pitchFamily="34" charset="0"/>
                <a:ea typeface="ＭＳ 明朝" pitchFamily="49" charset="-128"/>
              </a:rPr>
              <a:t>Education actively or deliberately reinforcing and perpetuating fragility</a:t>
            </a:r>
            <a:endParaRPr lang="en-GB">
              <a:solidFill>
                <a:srgbClr val="3333CC"/>
              </a:solidFill>
              <a:latin typeface="Arial Narrow" pitchFamily="34" charset="0"/>
              <a:ea typeface="ＭＳ Ｐゴシック" pitchFamily="34" charset="-128"/>
            </a:endParaRPr>
          </a:p>
        </p:txBody>
      </p:sp>
      <p:sp>
        <p:nvSpPr>
          <p:cNvPr id="48137" name="Text Box 7"/>
          <p:cNvSpPr txBox="1">
            <a:spLocks noChangeArrowheads="1"/>
          </p:cNvSpPr>
          <p:nvPr/>
        </p:nvSpPr>
        <p:spPr bwMode="auto">
          <a:xfrm>
            <a:off x="3886200" y="2133600"/>
            <a:ext cx="1362075" cy="2840038"/>
          </a:xfrm>
          <a:prstGeom prst="rect">
            <a:avLst/>
          </a:prstGeom>
          <a:solidFill>
            <a:srgbClr val="FF9933"/>
          </a:solidFill>
          <a:ln w="9525">
            <a:solidFill>
              <a:srgbClr val="000000"/>
            </a:solidFill>
            <a:miter lim="800000"/>
            <a:headEnd/>
            <a:tailEnd/>
          </a:ln>
        </p:spPr>
        <p:txBody>
          <a:bodyPr/>
          <a:lstStyle/>
          <a:p>
            <a:pPr algn="ctr"/>
            <a:r>
              <a:rPr lang="en-GB" altLang="ja-JP">
                <a:solidFill>
                  <a:srgbClr val="3333CC"/>
                </a:solidFill>
                <a:latin typeface="Arial Narrow" pitchFamily="34" charset="0"/>
              </a:rPr>
              <a:t>Education inadvertently favouring fragility</a:t>
            </a:r>
            <a:r>
              <a:rPr lang="en-GB" altLang="ja-JP">
                <a:solidFill>
                  <a:srgbClr val="3333CC"/>
                </a:solidFill>
              </a:rPr>
              <a:t> </a:t>
            </a:r>
            <a:endParaRPr lang="en-GB">
              <a:solidFill>
                <a:srgbClr val="3333CC"/>
              </a:solidFill>
            </a:endParaRPr>
          </a:p>
          <a:p>
            <a:pPr algn="ctr"/>
            <a:endParaRPr lang="en-GB" altLang="ja-JP">
              <a:solidFill>
                <a:srgbClr val="3333CC"/>
              </a:solidFill>
              <a:latin typeface="Arial Narrow" pitchFamily="34" charset="0"/>
              <a:ea typeface="ＭＳ 明朝" pitchFamily="49" charset="-128"/>
            </a:endParaRPr>
          </a:p>
        </p:txBody>
      </p:sp>
      <p:sp>
        <p:nvSpPr>
          <p:cNvPr id="48138" name="Text Box 7"/>
          <p:cNvSpPr txBox="1">
            <a:spLocks noChangeArrowheads="1"/>
          </p:cNvSpPr>
          <p:nvPr/>
        </p:nvSpPr>
        <p:spPr bwMode="auto">
          <a:xfrm>
            <a:off x="7239000" y="2133600"/>
            <a:ext cx="1362075" cy="2840038"/>
          </a:xfrm>
          <a:prstGeom prst="rect">
            <a:avLst/>
          </a:prstGeom>
          <a:solidFill>
            <a:srgbClr val="FF9933"/>
          </a:solidFill>
          <a:ln w="9525">
            <a:solidFill>
              <a:srgbClr val="000000"/>
            </a:solidFill>
            <a:miter lim="800000"/>
            <a:headEnd/>
            <a:tailEnd/>
          </a:ln>
        </p:spPr>
        <p:txBody>
          <a:bodyPr/>
          <a:lstStyle/>
          <a:p>
            <a:pPr algn="ctr"/>
            <a:r>
              <a:rPr lang="en-GB" altLang="ja-JP">
                <a:solidFill>
                  <a:srgbClr val="3333CC"/>
                </a:solidFill>
                <a:latin typeface="Arial Narrow" pitchFamily="34" charset="0"/>
                <a:ea typeface="ＭＳ 明朝" pitchFamily="49" charset="-128"/>
              </a:rPr>
              <a:t>Education making inroads into fragility </a:t>
            </a:r>
            <a:endParaRPr lang="en-GB">
              <a:solidFill>
                <a:srgbClr val="3333CC"/>
              </a:solidFill>
              <a:latin typeface="Arial Narrow" pitchFamily="34" charset="0"/>
              <a:ea typeface="ＭＳ Ｐゴシック" pitchFamily="34" charset="-128"/>
            </a:endParaRPr>
          </a:p>
        </p:txBody>
      </p:sp>
      <p:sp>
        <p:nvSpPr>
          <p:cNvPr id="48139" name="Text Box 7"/>
          <p:cNvSpPr txBox="1">
            <a:spLocks noChangeArrowheads="1"/>
          </p:cNvSpPr>
          <p:nvPr/>
        </p:nvSpPr>
        <p:spPr bwMode="auto">
          <a:xfrm>
            <a:off x="5562600" y="2133600"/>
            <a:ext cx="1362075" cy="2840038"/>
          </a:xfrm>
          <a:prstGeom prst="rect">
            <a:avLst/>
          </a:prstGeom>
          <a:solidFill>
            <a:srgbClr val="FF9933"/>
          </a:solidFill>
          <a:ln w="9525">
            <a:solidFill>
              <a:srgbClr val="000000"/>
            </a:solidFill>
            <a:miter lim="800000"/>
            <a:headEnd/>
            <a:tailEnd/>
          </a:ln>
        </p:spPr>
        <p:txBody>
          <a:bodyPr/>
          <a:lstStyle/>
          <a:p>
            <a:pPr algn="ctr"/>
            <a:r>
              <a:rPr lang="en-GB" altLang="ja-JP">
                <a:solidFill>
                  <a:srgbClr val="3333CC"/>
                </a:solidFill>
                <a:latin typeface="Arial Narrow" pitchFamily="34" charset="0"/>
                <a:ea typeface="ＭＳ 明朝" pitchFamily="49" charset="-128"/>
              </a:rPr>
              <a:t>Education enabling people to live with fragility </a:t>
            </a:r>
            <a:endParaRPr lang="en-GB">
              <a:solidFill>
                <a:srgbClr val="3333CC"/>
              </a:solidFill>
              <a:latin typeface="Arial Narrow" pitchFamily="34" charset="0"/>
              <a:ea typeface="ＭＳ Ｐゴシック" pitchFamily="34" charset="-128"/>
            </a:endParaRPr>
          </a:p>
        </p:txBody>
      </p:sp>
      <p:pic>
        <p:nvPicPr>
          <p:cNvPr id="48142" name="Picture 25"/>
          <p:cNvPicPr>
            <a:picLocks noChangeAspect="1" noChangeArrowheads="1"/>
          </p:cNvPicPr>
          <p:nvPr/>
        </p:nvPicPr>
        <p:blipFill>
          <a:blip r:embed="rId3" cstate="print"/>
          <a:srcRect/>
          <a:stretch>
            <a:fillRect/>
          </a:stretch>
        </p:blipFill>
        <p:spPr bwMode="auto">
          <a:xfrm>
            <a:off x="6781800" y="0"/>
            <a:ext cx="2362200" cy="708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a:xfrm>
            <a:off x="381000" y="381000"/>
            <a:ext cx="8229600" cy="1143000"/>
          </a:xfrm>
        </p:spPr>
        <p:txBody>
          <a:bodyPr/>
          <a:lstStyle/>
          <a:p>
            <a:pPr algn="l"/>
            <a:r>
              <a:rPr lang="en-GB" altLang="ja-JP" sz="3200" b="1" smtClean="0">
                <a:solidFill>
                  <a:schemeClr val="tx2"/>
                </a:solidFill>
                <a:latin typeface="Calibri" pitchFamily="34" charset="0"/>
                <a:ea typeface="ＭＳ Ｐゴシック" pitchFamily="34" charset="-128"/>
                <a:cs typeface="Arial" charset="0"/>
              </a:rPr>
              <a:t>3. Policy and Programming: </a:t>
            </a:r>
            <a:br>
              <a:rPr lang="en-GB" altLang="ja-JP" sz="3200" b="1" smtClean="0">
                <a:solidFill>
                  <a:schemeClr val="tx2"/>
                </a:solidFill>
                <a:latin typeface="Calibri" pitchFamily="34" charset="0"/>
                <a:ea typeface="ＭＳ Ｐゴシック" pitchFamily="34" charset="-128"/>
                <a:cs typeface="Arial" charset="0"/>
              </a:rPr>
            </a:br>
            <a:r>
              <a:rPr lang="en-GB" altLang="ja-JP" sz="3200" b="1" smtClean="0">
                <a:solidFill>
                  <a:schemeClr val="tx2"/>
                </a:solidFill>
                <a:latin typeface="Calibri" pitchFamily="34" charset="0"/>
                <a:ea typeface="ＭＳ Ｐゴシック" pitchFamily="34" charset="-128"/>
                <a:cs typeface="Arial" charset="0"/>
              </a:rPr>
              <a:t>Challenges, Dilemmas and Lessons Learned</a:t>
            </a:r>
            <a:br>
              <a:rPr lang="en-GB" altLang="ja-JP" sz="3200" b="1" smtClean="0">
                <a:solidFill>
                  <a:schemeClr val="tx2"/>
                </a:solidFill>
                <a:latin typeface="Calibri" pitchFamily="34" charset="0"/>
                <a:ea typeface="ＭＳ Ｐゴシック" pitchFamily="34" charset="-128"/>
                <a:cs typeface="Arial" charset="0"/>
              </a:rPr>
            </a:br>
            <a:endParaRPr lang="en-GB" sz="3200" b="1" smtClean="0">
              <a:solidFill>
                <a:schemeClr val="tx2"/>
              </a:solidFill>
              <a:latin typeface="Calibri" pitchFamily="34" charset="0"/>
              <a:cs typeface="Arial" charset="0"/>
            </a:endParaRPr>
          </a:p>
        </p:txBody>
      </p:sp>
      <p:sp>
        <p:nvSpPr>
          <p:cNvPr id="52227" name="Rectangle 3"/>
          <p:cNvSpPr>
            <a:spLocks noGrp="1"/>
          </p:cNvSpPr>
          <p:nvPr>
            <p:ph type="body" idx="1"/>
          </p:nvPr>
        </p:nvSpPr>
        <p:spPr>
          <a:xfrm>
            <a:off x="381000" y="1981200"/>
            <a:ext cx="8229600" cy="4525963"/>
          </a:xfrm>
        </p:spPr>
        <p:txBody>
          <a:bodyPr/>
          <a:lstStyle/>
          <a:p>
            <a:pPr>
              <a:lnSpc>
                <a:spcPct val="90000"/>
              </a:lnSpc>
              <a:buFont typeface="Arial" charset="0"/>
              <a:buNone/>
            </a:pPr>
            <a:r>
              <a:rPr lang="en-GB" b="1" smtClean="0">
                <a:latin typeface="Calibri" pitchFamily="34" charset="0"/>
                <a:cs typeface="Arial" charset="0"/>
              </a:rPr>
              <a:t>Access and quality</a:t>
            </a:r>
            <a:r>
              <a:rPr lang="en-GB" smtClean="0">
                <a:latin typeface="Calibri" pitchFamily="34" charset="0"/>
                <a:cs typeface="Arial" charset="0"/>
              </a:rPr>
              <a:t> </a:t>
            </a:r>
          </a:p>
          <a:p>
            <a:pPr>
              <a:lnSpc>
                <a:spcPct val="90000"/>
              </a:lnSpc>
              <a:buFont typeface="Arial" charset="0"/>
              <a:buNone/>
            </a:pPr>
            <a:r>
              <a:rPr lang="en-GB" sz="2400" b="1" i="1" smtClean="0">
                <a:solidFill>
                  <a:schemeClr val="tx2"/>
                </a:solidFill>
                <a:latin typeface="Calibri" pitchFamily="34" charset="0"/>
                <a:cs typeface="Arial" charset="0"/>
              </a:rPr>
              <a:t>Lesson learnt: E</a:t>
            </a:r>
            <a:r>
              <a:rPr lang="en-GB" altLang="ja-JP" sz="2400" b="1" i="1" smtClean="0">
                <a:solidFill>
                  <a:schemeClr val="tx2"/>
                </a:solidFill>
                <a:latin typeface="Calibri" pitchFamily="34" charset="0"/>
                <a:ea typeface="ＭＳ Ｐゴシック" pitchFamily="34" charset="-128"/>
                <a:cs typeface="Arial" charset="0"/>
              </a:rPr>
              <a:t>nsure equal, generalized, and safe access to education while guaranteeing its quality and relevance.</a:t>
            </a:r>
            <a:r>
              <a:rPr lang="en-GB" altLang="ja-JP" sz="2400" b="1" i="1" smtClean="0">
                <a:solidFill>
                  <a:schemeClr val="accent1"/>
                </a:solidFill>
                <a:latin typeface="Calibri" pitchFamily="34" charset="0"/>
                <a:ea typeface="ＭＳ Ｐゴシック" pitchFamily="34" charset="-128"/>
                <a:cs typeface="Arial" charset="0"/>
              </a:rPr>
              <a:t> </a:t>
            </a:r>
          </a:p>
          <a:p>
            <a:pPr>
              <a:lnSpc>
                <a:spcPct val="90000"/>
              </a:lnSpc>
              <a:buFont typeface="Arial" charset="0"/>
              <a:buNone/>
            </a:pPr>
            <a:r>
              <a:rPr lang="en-GB" b="1" smtClean="0">
                <a:latin typeface="Calibri" pitchFamily="34" charset="0"/>
                <a:cs typeface="Arial" charset="0"/>
              </a:rPr>
              <a:t>Civic and social relevance</a:t>
            </a:r>
          </a:p>
          <a:p>
            <a:pPr>
              <a:lnSpc>
                <a:spcPct val="90000"/>
              </a:lnSpc>
              <a:buFontTx/>
              <a:buNone/>
            </a:pPr>
            <a:r>
              <a:rPr lang="en-GB" sz="2400" b="1" i="1" smtClean="0">
                <a:solidFill>
                  <a:schemeClr val="tx2"/>
                </a:solidFill>
                <a:latin typeface="Calibri" pitchFamily="34" charset="0"/>
                <a:cs typeface="Arial" charset="0"/>
              </a:rPr>
              <a:t>Lesson learnt: P</a:t>
            </a:r>
            <a:r>
              <a:rPr lang="en-GB" altLang="ja-JP" sz="2400" b="1" i="1" smtClean="0">
                <a:solidFill>
                  <a:schemeClr val="tx2"/>
                </a:solidFill>
                <a:latin typeface="Calibri" pitchFamily="34" charset="0"/>
                <a:ea typeface="ＭＳ Ｐゴシック" pitchFamily="34" charset="-128"/>
                <a:cs typeface="Arial" charset="0"/>
              </a:rPr>
              <a:t>romote national unity while acknowledging and respecting differences and particularities.</a:t>
            </a:r>
          </a:p>
          <a:p>
            <a:pPr>
              <a:lnSpc>
                <a:spcPct val="90000"/>
              </a:lnSpc>
              <a:buFontTx/>
              <a:buNone/>
            </a:pPr>
            <a:r>
              <a:rPr lang="en-GB" b="1" smtClean="0">
                <a:latin typeface="Calibri" pitchFamily="34" charset="0"/>
                <a:cs typeface="Arial" charset="0"/>
              </a:rPr>
              <a:t>Economic relevance</a:t>
            </a:r>
          </a:p>
          <a:p>
            <a:pPr>
              <a:lnSpc>
                <a:spcPct val="90000"/>
              </a:lnSpc>
              <a:buFontTx/>
              <a:buNone/>
            </a:pPr>
            <a:r>
              <a:rPr lang="en-GB" sz="2400" b="1" i="1" smtClean="0">
                <a:solidFill>
                  <a:schemeClr val="tx2"/>
                </a:solidFill>
                <a:latin typeface="Calibri" pitchFamily="34" charset="0"/>
                <a:cs typeface="Arial" charset="0"/>
              </a:rPr>
              <a:t>Lesson learnt: P</a:t>
            </a:r>
            <a:r>
              <a:rPr lang="en-GB" altLang="ja-JP" sz="2400" b="1" i="1" smtClean="0">
                <a:solidFill>
                  <a:schemeClr val="tx2"/>
                </a:solidFill>
                <a:latin typeface="Calibri" pitchFamily="34" charset="0"/>
                <a:ea typeface="ＭＳ Ｐゴシック" pitchFamily="34" charset="-128"/>
                <a:cs typeface="Arial" charset="0"/>
              </a:rPr>
              <a:t>romote education for employment by matching skills and knowledge to the labour market and establishing education/employer partnerships.</a:t>
            </a:r>
            <a:r>
              <a:rPr lang="en-GB" altLang="ja-JP" sz="2400" smtClean="0">
                <a:latin typeface="Calibri" pitchFamily="34" charset="0"/>
                <a:ea typeface="ＭＳ Ｐゴシック" pitchFamily="34" charset="-128"/>
                <a:cs typeface="Arial" charset="0"/>
              </a:rPr>
              <a:t> </a:t>
            </a:r>
            <a:endParaRPr lang="en-GB" sz="2400" b="1" smtClean="0">
              <a:latin typeface="Calibri" pitchFamily="34" charset="0"/>
              <a:cs typeface="Arial" charset="0"/>
            </a:endParaRPr>
          </a:p>
        </p:txBody>
      </p:sp>
      <p:cxnSp>
        <p:nvCxnSpPr>
          <p:cNvPr id="20" name="Straight Connector 19"/>
          <p:cNvCxnSpPr>
            <a:cxnSpLocks noChangeShapeType="1"/>
          </p:cNvCxnSpPr>
          <p:nvPr/>
        </p:nvCxnSpPr>
        <p:spPr bwMode="auto">
          <a:xfrm>
            <a:off x="457200" y="1447800"/>
            <a:ext cx="82296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pic>
        <p:nvPicPr>
          <p:cNvPr id="52231" name="Picture 25"/>
          <p:cNvPicPr>
            <a:picLocks noChangeAspect="1" noChangeArrowheads="1"/>
          </p:cNvPicPr>
          <p:nvPr/>
        </p:nvPicPr>
        <p:blipFill>
          <a:blip r:embed="rId3" cstate="print"/>
          <a:srcRect/>
          <a:stretch>
            <a:fillRect/>
          </a:stretch>
        </p:blipFill>
        <p:spPr bwMode="auto">
          <a:xfrm>
            <a:off x="6781800" y="0"/>
            <a:ext cx="2362200" cy="7080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8882</TotalTime>
  <Words>876</Words>
  <Application>Microsoft Office PowerPoint</Application>
  <PresentationFormat>On-screen Show (4:3)</PresentationFormat>
  <Paragraphs>130</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ＭＳ Ｐゴシック</vt:lpstr>
      <vt:lpstr>Wingdings</vt:lpstr>
      <vt:lpstr>Arial Narrow</vt:lpstr>
      <vt:lpstr>ＭＳ 明朝</vt:lpstr>
      <vt:lpstr>Custom Design</vt:lpstr>
      <vt:lpstr>Slide 1</vt:lpstr>
      <vt:lpstr>Slide 2</vt:lpstr>
      <vt:lpstr>Slide 3</vt:lpstr>
      <vt:lpstr>Education in fragile and conflict- affected situations…</vt:lpstr>
      <vt:lpstr>Research program: INEE  Situational Analyses of Education and Fragility</vt:lpstr>
      <vt:lpstr>Slide 6</vt:lpstr>
      <vt:lpstr>1. Domains of Fragility</vt:lpstr>
      <vt:lpstr>2. The spectrum of impact of  education on fragility . . . </vt:lpstr>
      <vt:lpstr>3. Policy and Programming:  Challenges, Dilemmas and Lessons Learned </vt:lpstr>
      <vt:lpstr>Slide 10</vt:lpstr>
      <vt:lpstr>Policy challenges and dilemmas:  quantity versus quality</vt:lpstr>
      <vt:lpstr>Recommendations</vt:lpstr>
      <vt:lpstr>Slide 13</vt:lpstr>
      <vt:lpstr>INEE and the research community…</vt:lpstr>
      <vt:lpstr>Slide 15</vt:lpstr>
      <vt:lpstr>In a nutshell: The multiple  faces of education in conflict-affected  and fragile contexts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Desk study: Education and fragility</dc:title>
  <dc:creator>ZK</dc:creator>
  <cp:lastModifiedBy>Sandra Fernandez Conde</cp:lastModifiedBy>
  <cp:revision>282</cp:revision>
  <dcterms:created xsi:type="dcterms:W3CDTF">2009-10-14T05:43:46Z</dcterms:created>
  <dcterms:modified xsi:type="dcterms:W3CDTF">2011-04-04T20:02:58Z</dcterms:modified>
</cp:coreProperties>
</file>