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diagrams/quickStyle1.xml" ContentType="application/vnd.openxmlformats-officedocument.drawingml.diagramStyle+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diagrams/colors1.xml" ContentType="application/vnd.openxmlformats-officedocument.drawingml.diagramColors+xml"/>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diagrams/data1.xml" ContentType="application/vnd.openxmlformats-officedocument.drawingml.diagramData+xml"/>
  <Override PartName="/ppt/diagrams/drawing1.xml" ContentType="application/vnd.ms-office.drawingml.diagramDrawing+xml"/>
  <Override PartName="/ppt/slideLayouts/slideLayout7.xml" ContentType="application/vnd.openxmlformats-officedocument.presentationml.slideLayout+xml"/>
  <Override PartName="/ppt/slides/slide6.xml" ContentType="application/vnd.openxmlformats-officedocument.presentationml.slide+xml"/>
  <Default Extension="pdf" ContentType="application/pdf"/>
  <Override PartName="/ppt/notesMasters/notesMaster1.xml" ContentType="application/vnd.openxmlformats-officedocument.presentationml.notesMaster+xml"/>
  <Override PartName="/ppt/diagrams/layout1.xml" ContentType="application/vnd.openxmlformats-officedocument.drawingml.diagramLayout+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notesMasterIdLst>
    <p:notesMasterId r:id="rId13"/>
  </p:notesMasterIdLst>
  <p:sldIdLst>
    <p:sldId id="256" r:id="rId2"/>
    <p:sldId id="257" r:id="rId3"/>
    <p:sldId id="258" r:id="rId4"/>
    <p:sldId id="259" r:id="rId5"/>
    <p:sldId id="269" r:id="rId6"/>
    <p:sldId id="261" r:id="rId7"/>
    <p:sldId id="268" r:id="rId8"/>
    <p:sldId id="264" r:id="rId9"/>
    <p:sldId id="265" r:id="rId10"/>
    <p:sldId id="266" r:id="rId11"/>
    <p:sldId id="267"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75" d="100"/>
          <a:sy n="75" d="100"/>
        </p:scale>
        <p:origin x="-1304" y="-12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DF723AE-1E8C-5D4C-8535-F0A8CE5AE049}" type="doc">
      <dgm:prSet loTypeId="urn:microsoft.com/office/officeart/2005/8/layout/hProcess9" loCatId="process" qsTypeId="urn:microsoft.com/office/officeart/2005/8/quickstyle/simple4" qsCatId="simple" csTypeId="urn:microsoft.com/office/officeart/2005/8/colors/accent1_2" csCatId="accent1" phldr="1"/>
      <dgm:spPr/>
    </dgm:pt>
    <dgm:pt modelId="{964D05EF-199F-B247-88BA-F118447746AC}">
      <dgm:prSet phldrT="[Text]"/>
      <dgm:spPr/>
      <dgm:t>
        <a:bodyPr/>
        <a:lstStyle/>
        <a:p>
          <a:r>
            <a:rPr lang="en-US" dirty="0" smtClean="0"/>
            <a:t>Problem Selection</a:t>
          </a:r>
          <a:endParaRPr lang="en-US" dirty="0"/>
        </a:p>
      </dgm:t>
    </dgm:pt>
    <dgm:pt modelId="{C930AE0C-0018-7247-A5A0-768E89BAE265}" type="parTrans" cxnId="{C0A3C589-2796-7D44-9F07-62B7004C4700}">
      <dgm:prSet/>
      <dgm:spPr/>
      <dgm:t>
        <a:bodyPr/>
        <a:lstStyle/>
        <a:p>
          <a:endParaRPr lang="en-US"/>
        </a:p>
      </dgm:t>
    </dgm:pt>
    <dgm:pt modelId="{8A466651-7449-5E42-844A-31F3845543C0}" type="sibTrans" cxnId="{C0A3C589-2796-7D44-9F07-62B7004C4700}">
      <dgm:prSet/>
      <dgm:spPr/>
      <dgm:t>
        <a:bodyPr/>
        <a:lstStyle/>
        <a:p>
          <a:endParaRPr lang="en-US"/>
        </a:p>
      </dgm:t>
    </dgm:pt>
    <dgm:pt modelId="{203E52E0-1B9F-0E45-BD04-47C2294AA3E0}">
      <dgm:prSet phldrT="[Text]"/>
      <dgm:spPr/>
      <dgm:t>
        <a:bodyPr/>
        <a:lstStyle/>
        <a:p>
          <a:r>
            <a:rPr lang="en-US" dirty="0" smtClean="0"/>
            <a:t>Policy Research</a:t>
          </a:r>
          <a:endParaRPr lang="en-US" dirty="0"/>
        </a:p>
      </dgm:t>
    </dgm:pt>
    <dgm:pt modelId="{3B509E70-83C2-2045-8E65-023C8B8C45C0}" type="parTrans" cxnId="{A70DFEED-8370-A546-A551-D016D58B2A31}">
      <dgm:prSet/>
      <dgm:spPr/>
      <dgm:t>
        <a:bodyPr/>
        <a:lstStyle/>
        <a:p>
          <a:endParaRPr lang="en-US"/>
        </a:p>
      </dgm:t>
    </dgm:pt>
    <dgm:pt modelId="{2E1CE030-646C-3346-B73A-DD5ACF2A1722}" type="sibTrans" cxnId="{A70DFEED-8370-A546-A551-D016D58B2A31}">
      <dgm:prSet/>
      <dgm:spPr/>
      <dgm:t>
        <a:bodyPr/>
        <a:lstStyle/>
        <a:p>
          <a:endParaRPr lang="en-US"/>
        </a:p>
      </dgm:t>
    </dgm:pt>
    <dgm:pt modelId="{3868AD17-1110-BE4A-AB7B-1A492E9BBE70}">
      <dgm:prSet phldrT="[Text]"/>
      <dgm:spPr/>
      <dgm:t>
        <a:bodyPr/>
        <a:lstStyle/>
        <a:p>
          <a:r>
            <a:rPr lang="en-US" dirty="0" smtClean="0"/>
            <a:t>Policy Action</a:t>
          </a:r>
          <a:endParaRPr lang="en-US" dirty="0"/>
        </a:p>
      </dgm:t>
    </dgm:pt>
    <dgm:pt modelId="{5E63169B-87F2-5F4C-823C-6C9E9D9E0945}" type="parTrans" cxnId="{6801F631-EFD5-6949-B963-BD5261B313E7}">
      <dgm:prSet/>
      <dgm:spPr/>
      <dgm:t>
        <a:bodyPr/>
        <a:lstStyle/>
        <a:p>
          <a:endParaRPr lang="en-US"/>
        </a:p>
      </dgm:t>
    </dgm:pt>
    <dgm:pt modelId="{5D83A33F-815C-1B4A-9866-F6EEB557BFBD}" type="sibTrans" cxnId="{6801F631-EFD5-6949-B963-BD5261B313E7}">
      <dgm:prSet/>
      <dgm:spPr/>
      <dgm:t>
        <a:bodyPr/>
        <a:lstStyle/>
        <a:p>
          <a:endParaRPr lang="en-US"/>
        </a:p>
      </dgm:t>
    </dgm:pt>
    <dgm:pt modelId="{C8D0D41E-A9D6-D54C-91D1-DFEA6BA9CF50}">
      <dgm:prSet phldrT="[Text]"/>
      <dgm:spPr/>
      <dgm:t>
        <a:bodyPr/>
        <a:lstStyle/>
        <a:p>
          <a:r>
            <a:rPr lang="en-US" dirty="0" smtClean="0"/>
            <a:t>The Showcase</a:t>
          </a:r>
          <a:endParaRPr lang="en-US" dirty="0"/>
        </a:p>
      </dgm:t>
    </dgm:pt>
    <dgm:pt modelId="{E313F154-DA76-9B40-9A26-3188D4CC354D}" type="parTrans" cxnId="{10562666-DA08-0643-A3B7-D9ED01AE4B77}">
      <dgm:prSet/>
      <dgm:spPr/>
      <dgm:t>
        <a:bodyPr/>
        <a:lstStyle/>
        <a:p>
          <a:endParaRPr lang="en-US"/>
        </a:p>
      </dgm:t>
    </dgm:pt>
    <dgm:pt modelId="{904DC95B-27BC-6442-93BA-DCE492114795}" type="sibTrans" cxnId="{10562666-DA08-0643-A3B7-D9ED01AE4B77}">
      <dgm:prSet/>
      <dgm:spPr/>
      <dgm:t>
        <a:bodyPr/>
        <a:lstStyle/>
        <a:p>
          <a:endParaRPr lang="en-US"/>
        </a:p>
      </dgm:t>
    </dgm:pt>
    <dgm:pt modelId="{B7CACF84-C2CC-5941-868E-D70847609850}">
      <dgm:prSet phldrT="[Text]"/>
      <dgm:spPr/>
      <dgm:t>
        <a:bodyPr/>
        <a:lstStyle/>
        <a:p>
          <a:r>
            <a:rPr lang="en-US" dirty="0" smtClean="0"/>
            <a:t>Portfolio and Reflections</a:t>
          </a:r>
          <a:endParaRPr lang="en-US" dirty="0"/>
        </a:p>
      </dgm:t>
    </dgm:pt>
    <dgm:pt modelId="{2D8DBB3B-35EE-C949-81DD-22F8AA652233}" type="parTrans" cxnId="{39AF24B1-E035-F449-B70B-5983C31ED4D4}">
      <dgm:prSet/>
      <dgm:spPr/>
      <dgm:t>
        <a:bodyPr/>
        <a:lstStyle/>
        <a:p>
          <a:endParaRPr lang="en-US"/>
        </a:p>
      </dgm:t>
    </dgm:pt>
    <dgm:pt modelId="{40CBECCF-C9E0-604F-977D-B0169FA014AB}" type="sibTrans" cxnId="{39AF24B1-E035-F449-B70B-5983C31ED4D4}">
      <dgm:prSet/>
      <dgm:spPr/>
      <dgm:t>
        <a:bodyPr/>
        <a:lstStyle/>
        <a:p>
          <a:endParaRPr lang="en-US"/>
        </a:p>
      </dgm:t>
    </dgm:pt>
    <dgm:pt modelId="{66D4C15A-20F0-2642-ACE0-CE76C0BAAEE8}" type="pres">
      <dgm:prSet presAssocID="{BDF723AE-1E8C-5D4C-8535-F0A8CE5AE049}" presName="CompostProcess" presStyleCnt="0">
        <dgm:presLayoutVars>
          <dgm:dir/>
          <dgm:resizeHandles val="exact"/>
        </dgm:presLayoutVars>
      </dgm:prSet>
      <dgm:spPr/>
    </dgm:pt>
    <dgm:pt modelId="{DD583B4B-CB32-9948-8CA2-3972897BAEAD}" type="pres">
      <dgm:prSet presAssocID="{BDF723AE-1E8C-5D4C-8535-F0A8CE5AE049}" presName="arrow" presStyleLbl="bgShp" presStyleIdx="0" presStyleCnt="1" custAng="0"/>
      <dgm:spPr/>
    </dgm:pt>
    <dgm:pt modelId="{713ADA6D-BDA0-1E4A-A750-EDBDD5839DB2}" type="pres">
      <dgm:prSet presAssocID="{BDF723AE-1E8C-5D4C-8535-F0A8CE5AE049}" presName="linearProcess" presStyleCnt="0"/>
      <dgm:spPr/>
    </dgm:pt>
    <dgm:pt modelId="{4275FF49-4A47-1649-B966-78DD42D42D57}" type="pres">
      <dgm:prSet presAssocID="{964D05EF-199F-B247-88BA-F118447746AC}" presName="textNode" presStyleLbl="node1" presStyleIdx="0" presStyleCnt="5">
        <dgm:presLayoutVars>
          <dgm:bulletEnabled val="1"/>
        </dgm:presLayoutVars>
      </dgm:prSet>
      <dgm:spPr/>
      <dgm:t>
        <a:bodyPr/>
        <a:lstStyle/>
        <a:p>
          <a:endParaRPr lang="en-US"/>
        </a:p>
      </dgm:t>
    </dgm:pt>
    <dgm:pt modelId="{E4B57D4E-E314-6E45-A2F9-76C06BA35226}" type="pres">
      <dgm:prSet presAssocID="{8A466651-7449-5E42-844A-31F3845543C0}" presName="sibTrans" presStyleCnt="0"/>
      <dgm:spPr/>
    </dgm:pt>
    <dgm:pt modelId="{A79928F1-EC18-E44D-BEDC-A8AB561E73BD}" type="pres">
      <dgm:prSet presAssocID="{203E52E0-1B9F-0E45-BD04-47C2294AA3E0}" presName="textNode" presStyleLbl="node1" presStyleIdx="1" presStyleCnt="5">
        <dgm:presLayoutVars>
          <dgm:bulletEnabled val="1"/>
        </dgm:presLayoutVars>
      </dgm:prSet>
      <dgm:spPr/>
      <dgm:t>
        <a:bodyPr/>
        <a:lstStyle/>
        <a:p>
          <a:endParaRPr lang="en-US"/>
        </a:p>
      </dgm:t>
    </dgm:pt>
    <dgm:pt modelId="{3097F385-FFC9-0C41-B2D8-EC653294BF2A}" type="pres">
      <dgm:prSet presAssocID="{2E1CE030-646C-3346-B73A-DD5ACF2A1722}" presName="sibTrans" presStyleCnt="0"/>
      <dgm:spPr/>
    </dgm:pt>
    <dgm:pt modelId="{162D1B46-0DD1-8D48-AD95-6FF5C91A62AB}" type="pres">
      <dgm:prSet presAssocID="{3868AD17-1110-BE4A-AB7B-1A492E9BBE70}" presName="textNode" presStyleLbl="node1" presStyleIdx="2" presStyleCnt="5">
        <dgm:presLayoutVars>
          <dgm:bulletEnabled val="1"/>
        </dgm:presLayoutVars>
      </dgm:prSet>
      <dgm:spPr/>
      <dgm:t>
        <a:bodyPr/>
        <a:lstStyle/>
        <a:p>
          <a:endParaRPr lang="en-US"/>
        </a:p>
      </dgm:t>
    </dgm:pt>
    <dgm:pt modelId="{AFBF485D-CE55-EE47-9CAC-512F696DECA2}" type="pres">
      <dgm:prSet presAssocID="{5D83A33F-815C-1B4A-9866-F6EEB557BFBD}" presName="sibTrans" presStyleCnt="0"/>
      <dgm:spPr/>
    </dgm:pt>
    <dgm:pt modelId="{E69D3427-3B43-694B-BBAD-DB9741DAFC42}" type="pres">
      <dgm:prSet presAssocID="{B7CACF84-C2CC-5941-868E-D70847609850}" presName="textNode" presStyleLbl="node1" presStyleIdx="3" presStyleCnt="5">
        <dgm:presLayoutVars>
          <dgm:bulletEnabled val="1"/>
        </dgm:presLayoutVars>
      </dgm:prSet>
      <dgm:spPr/>
      <dgm:t>
        <a:bodyPr/>
        <a:lstStyle/>
        <a:p>
          <a:endParaRPr lang="en-US"/>
        </a:p>
      </dgm:t>
    </dgm:pt>
    <dgm:pt modelId="{3D9F70BD-1DF8-5B41-9490-D7DEB9DE21F0}" type="pres">
      <dgm:prSet presAssocID="{40CBECCF-C9E0-604F-977D-B0169FA014AB}" presName="sibTrans" presStyleCnt="0"/>
      <dgm:spPr/>
    </dgm:pt>
    <dgm:pt modelId="{5A8BCFC4-3324-CA49-81EA-A9A09F168B0F}" type="pres">
      <dgm:prSet presAssocID="{C8D0D41E-A9D6-D54C-91D1-DFEA6BA9CF50}" presName="textNode" presStyleLbl="node1" presStyleIdx="4" presStyleCnt="5">
        <dgm:presLayoutVars>
          <dgm:bulletEnabled val="1"/>
        </dgm:presLayoutVars>
      </dgm:prSet>
      <dgm:spPr/>
      <dgm:t>
        <a:bodyPr/>
        <a:lstStyle/>
        <a:p>
          <a:endParaRPr lang="en-US"/>
        </a:p>
      </dgm:t>
    </dgm:pt>
  </dgm:ptLst>
  <dgm:cxnLst>
    <dgm:cxn modelId="{913AB596-AF92-754C-B912-949C44C0F41C}" type="presOf" srcId="{3868AD17-1110-BE4A-AB7B-1A492E9BBE70}" destId="{162D1B46-0DD1-8D48-AD95-6FF5C91A62AB}" srcOrd="0" destOrd="0" presId="urn:microsoft.com/office/officeart/2005/8/layout/hProcess9"/>
    <dgm:cxn modelId="{2C3F72E3-C86E-9542-B844-DDCD4BD73212}" type="presOf" srcId="{964D05EF-199F-B247-88BA-F118447746AC}" destId="{4275FF49-4A47-1649-B966-78DD42D42D57}" srcOrd="0" destOrd="0" presId="urn:microsoft.com/office/officeart/2005/8/layout/hProcess9"/>
    <dgm:cxn modelId="{FFE0A177-30D8-DE4A-9180-2DEAFB1D1425}" type="presOf" srcId="{203E52E0-1B9F-0E45-BD04-47C2294AA3E0}" destId="{A79928F1-EC18-E44D-BEDC-A8AB561E73BD}" srcOrd="0" destOrd="0" presId="urn:microsoft.com/office/officeart/2005/8/layout/hProcess9"/>
    <dgm:cxn modelId="{C5D743A4-D465-5A44-A91C-DF8DF8E03926}" type="presOf" srcId="{C8D0D41E-A9D6-D54C-91D1-DFEA6BA9CF50}" destId="{5A8BCFC4-3324-CA49-81EA-A9A09F168B0F}" srcOrd="0" destOrd="0" presId="urn:microsoft.com/office/officeart/2005/8/layout/hProcess9"/>
    <dgm:cxn modelId="{816D17D9-8368-A34C-AF26-345CCB333223}" type="presOf" srcId="{BDF723AE-1E8C-5D4C-8535-F0A8CE5AE049}" destId="{66D4C15A-20F0-2642-ACE0-CE76C0BAAEE8}" srcOrd="0" destOrd="0" presId="urn:microsoft.com/office/officeart/2005/8/layout/hProcess9"/>
    <dgm:cxn modelId="{A70DFEED-8370-A546-A551-D016D58B2A31}" srcId="{BDF723AE-1E8C-5D4C-8535-F0A8CE5AE049}" destId="{203E52E0-1B9F-0E45-BD04-47C2294AA3E0}" srcOrd="1" destOrd="0" parTransId="{3B509E70-83C2-2045-8E65-023C8B8C45C0}" sibTransId="{2E1CE030-646C-3346-B73A-DD5ACF2A1722}"/>
    <dgm:cxn modelId="{6801F631-EFD5-6949-B963-BD5261B313E7}" srcId="{BDF723AE-1E8C-5D4C-8535-F0A8CE5AE049}" destId="{3868AD17-1110-BE4A-AB7B-1A492E9BBE70}" srcOrd="2" destOrd="0" parTransId="{5E63169B-87F2-5F4C-823C-6C9E9D9E0945}" sibTransId="{5D83A33F-815C-1B4A-9866-F6EEB557BFBD}"/>
    <dgm:cxn modelId="{39AF24B1-E035-F449-B70B-5983C31ED4D4}" srcId="{BDF723AE-1E8C-5D4C-8535-F0A8CE5AE049}" destId="{B7CACF84-C2CC-5941-868E-D70847609850}" srcOrd="3" destOrd="0" parTransId="{2D8DBB3B-35EE-C949-81DD-22F8AA652233}" sibTransId="{40CBECCF-C9E0-604F-977D-B0169FA014AB}"/>
    <dgm:cxn modelId="{10562666-DA08-0643-A3B7-D9ED01AE4B77}" srcId="{BDF723AE-1E8C-5D4C-8535-F0A8CE5AE049}" destId="{C8D0D41E-A9D6-D54C-91D1-DFEA6BA9CF50}" srcOrd="4" destOrd="0" parTransId="{E313F154-DA76-9B40-9A26-3188D4CC354D}" sibTransId="{904DC95B-27BC-6442-93BA-DCE492114795}"/>
    <dgm:cxn modelId="{C0A3C589-2796-7D44-9F07-62B7004C4700}" srcId="{BDF723AE-1E8C-5D4C-8535-F0A8CE5AE049}" destId="{964D05EF-199F-B247-88BA-F118447746AC}" srcOrd="0" destOrd="0" parTransId="{C930AE0C-0018-7247-A5A0-768E89BAE265}" sibTransId="{8A466651-7449-5E42-844A-31F3845543C0}"/>
    <dgm:cxn modelId="{B40D68FC-00A6-4D48-ADF7-9F3DF5469F56}" type="presOf" srcId="{B7CACF84-C2CC-5941-868E-D70847609850}" destId="{E69D3427-3B43-694B-BBAD-DB9741DAFC42}" srcOrd="0" destOrd="0" presId="urn:microsoft.com/office/officeart/2005/8/layout/hProcess9"/>
    <dgm:cxn modelId="{2208D98B-414A-B744-ABC0-A8C132244CD7}" type="presParOf" srcId="{66D4C15A-20F0-2642-ACE0-CE76C0BAAEE8}" destId="{DD583B4B-CB32-9948-8CA2-3972897BAEAD}" srcOrd="0" destOrd="0" presId="urn:microsoft.com/office/officeart/2005/8/layout/hProcess9"/>
    <dgm:cxn modelId="{38B29DA4-DDAA-DB47-92B1-146DAC74AA43}" type="presParOf" srcId="{66D4C15A-20F0-2642-ACE0-CE76C0BAAEE8}" destId="{713ADA6D-BDA0-1E4A-A750-EDBDD5839DB2}" srcOrd="1" destOrd="0" presId="urn:microsoft.com/office/officeart/2005/8/layout/hProcess9"/>
    <dgm:cxn modelId="{DB4E9B94-958C-A54C-B2EA-1D0A246327C1}" type="presParOf" srcId="{713ADA6D-BDA0-1E4A-A750-EDBDD5839DB2}" destId="{4275FF49-4A47-1649-B966-78DD42D42D57}" srcOrd="0" destOrd="0" presId="urn:microsoft.com/office/officeart/2005/8/layout/hProcess9"/>
    <dgm:cxn modelId="{D50DDCF8-AC07-3D42-BA0D-2FFC8644FB85}" type="presParOf" srcId="{713ADA6D-BDA0-1E4A-A750-EDBDD5839DB2}" destId="{E4B57D4E-E314-6E45-A2F9-76C06BA35226}" srcOrd="1" destOrd="0" presId="urn:microsoft.com/office/officeart/2005/8/layout/hProcess9"/>
    <dgm:cxn modelId="{1A41DDD8-1C1F-5F4B-8581-1B4DC105CB4C}" type="presParOf" srcId="{713ADA6D-BDA0-1E4A-A750-EDBDD5839DB2}" destId="{A79928F1-EC18-E44D-BEDC-A8AB561E73BD}" srcOrd="2" destOrd="0" presId="urn:microsoft.com/office/officeart/2005/8/layout/hProcess9"/>
    <dgm:cxn modelId="{989542AF-12C3-FC4B-8E7C-E02C742CB582}" type="presParOf" srcId="{713ADA6D-BDA0-1E4A-A750-EDBDD5839DB2}" destId="{3097F385-FFC9-0C41-B2D8-EC653294BF2A}" srcOrd="3" destOrd="0" presId="urn:microsoft.com/office/officeart/2005/8/layout/hProcess9"/>
    <dgm:cxn modelId="{EF2B6B93-C071-4E42-864A-A6EDFD13FCA2}" type="presParOf" srcId="{713ADA6D-BDA0-1E4A-A750-EDBDD5839DB2}" destId="{162D1B46-0DD1-8D48-AD95-6FF5C91A62AB}" srcOrd="4" destOrd="0" presId="urn:microsoft.com/office/officeart/2005/8/layout/hProcess9"/>
    <dgm:cxn modelId="{FFAC1F11-88DD-9C4D-A5DA-0AE1952E19A7}" type="presParOf" srcId="{713ADA6D-BDA0-1E4A-A750-EDBDD5839DB2}" destId="{AFBF485D-CE55-EE47-9CAC-512F696DECA2}" srcOrd="5" destOrd="0" presId="urn:microsoft.com/office/officeart/2005/8/layout/hProcess9"/>
    <dgm:cxn modelId="{7D609739-E162-FF44-83AF-48657E0F914F}" type="presParOf" srcId="{713ADA6D-BDA0-1E4A-A750-EDBDD5839DB2}" destId="{E69D3427-3B43-694B-BBAD-DB9741DAFC42}" srcOrd="6" destOrd="0" presId="urn:microsoft.com/office/officeart/2005/8/layout/hProcess9"/>
    <dgm:cxn modelId="{B58BA983-D774-EF49-BA55-F865210F326B}" type="presParOf" srcId="{713ADA6D-BDA0-1E4A-A750-EDBDD5839DB2}" destId="{3D9F70BD-1DF8-5B41-9490-D7DEB9DE21F0}" srcOrd="7" destOrd="0" presId="urn:microsoft.com/office/officeart/2005/8/layout/hProcess9"/>
    <dgm:cxn modelId="{FCD5923F-5694-344F-BE8A-A52E36D278C7}" type="presParOf" srcId="{713ADA6D-BDA0-1E4A-A750-EDBDD5839DB2}" destId="{5A8BCFC4-3324-CA49-81EA-A9A09F168B0F}" srcOrd="8" destOrd="0" presId="urn:microsoft.com/office/officeart/2005/8/layout/hProcess9"/>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D583B4B-CB32-9948-8CA2-3972897BAEAD}">
      <dsp:nvSpPr>
        <dsp:cNvPr id="0" name=""/>
        <dsp:cNvSpPr/>
      </dsp:nvSpPr>
      <dsp:spPr>
        <a:xfrm>
          <a:off x="617219" y="0"/>
          <a:ext cx="6995160" cy="4625609"/>
        </a:xfrm>
        <a:prstGeom prst="rightArrow">
          <a:avLst/>
        </a:prstGeom>
        <a:solidFill>
          <a:schemeClr val="accent1">
            <a:tint val="40000"/>
            <a:hueOff val="0"/>
            <a:satOff val="0"/>
            <a:lumOff val="0"/>
            <a:alphaOff val="0"/>
          </a:schemeClr>
        </a:solidFill>
        <a:ln>
          <a:noFill/>
        </a:ln>
        <a:effectLst>
          <a:outerShdw blurRad="39000" dist="25400" dir="5400000" rotWithShape="0">
            <a:srgbClr val="000000">
              <a:alpha val="38000"/>
            </a:srgbClr>
          </a:outerShdw>
        </a:effectLst>
      </dsp:spPr>
      <dsp:style>
        <a:lnRef idx="0">
          <a:scrgbClr r="0" g="0" b="0"/>
        </a:lnRef>
        <a:fillRef idx="1">
          <a:scrgbClr r="0" g="0" b="0"/>
        </a:fillRef>
        <a:effectRef idx="2">
          <a:scrgbClr r="0" g="0" b="0"/>
        </a:effectRef>
        <a:fontRef idx="minor"/>
      </dsp:style>
    </dsp:sp>
    <dsp:sp modelId="{4275FF49-4A47-1649-B966-78DD42D42D57}">
      <dsp:nvSpPr>
        <dsp:cNvPr id="0" name=""/>
        <dsp:cNvSpPr/>
      </dsp:nvSpPr>
      <dsp:spPr>
        <a:xfrm>
          <a:off x="3616" y="1387682"/>
          <a:ext cx="1581224" cy="1850243"/>
        </a:xfrm>
        <a:prstGeom prst="roundRect">
          <a:avLst/>
        </a:prstGeom>
        <a:gradFill rotWithShape="0">
          <a:gsLst>
            <a:gs pos="0">
              <a:schemeClr val="accent1">
                <a:hueOff val="0"/>
                <a:satOff val="0"/>
                <a:lumOff val="0"/>
                <a:alphaOff val="0"/>
                <a:shade val="47500"/>
                <a:satMod val="137000"/>
              </a:schemeClr>
            </a:gs>
            <a:gs pos="55000">
              <a:schemeClr val="accent1">
                <a:hueOff val="0"/>
                <a:satOff val="0"/>
                <a:lumOff val="0"/>
                <a:alphaOff val="0"/>
                <a:shade val="69000"/>
                <a:satMod val="137000"/>
              </a:schemeClr>
            </a:gs>
            <a:gs pos="100000">
              <a:schemeClr val="accent1">
                <a:hueOff val="0"/>
                <a:satOff val="0"/>
                <a:lumOff val="0"/>
                <a:alphaOff val="0"/>
                <a:shade val="98000"/>
                <a:satMod val="137000"/>
              </a:schemeClr>
            </a:gs>
          </a:gsLst>
          <a:lin ang="16200000" scaled="0"/>
        </a:gradFill>
        <a:ln>
          <a:noFill/>
        </a:ln>
        <a:effectLst>
          <a:outerShdw blurRad="39000" dist="25400" dir="5400000" rotWithShape="0">
            <a:srgbClr val="000000">
              <a:alpha val="38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Problem Selection</a:t>
          </a:r>
          <a:endParaRPr lang="en-US" sz="2100" kern="1200" dirty="0"/>
        </a:p>
      </dsp:txBody>
      <dsp:txXfrm>
        <a:off x="3616" y="1387682"/>
        <a:ext cx="1581224" cy="1850243"/>
      </dsp:txXfrm>
    </dsp:sp>
    <dsp:sp modelId="{A79928F1-EC18-E44D-BEDC-A8AB561E73BD}">
      <dsp:nvSpPr>
        <dsp:cNvPr id="0" name=""/>
        <dsp:cNvSpPr/>
      </dsp:nvSpPr>
      <dsp:spPr>
        <a:xfrm>
          <a:off x="1663902" y="1387682"/>
          <a:ext cx="1581224" cy="1850243"/>
        </a:xfrm>
        <a:prstGeom prst="roundRect">
          <a:avLst/>
        </a:prstGeom>
        <a:gradFill rotWithShape="0">
          <a:gsLst>
            <a:gs pos="0">
              <a:schemeClr val="accent1">
                <a:hueOff val="0"/>
                <a:satOff val="0"/>
                <a:lumOff val="0"/>
                <a:alphaOff val="0"/>
                <a:shade val="47500"/>
                <a:satMod val="137000"/>
              </a:schemeClr>
            </a:gs>
            <a:gs pos="55000">
              <a:schemeClr val="accent1">
                <a:hueOff val="0"/>
                <a:satOff val="0"/>
                <a:lumOff val="0"/>
                <a:alphaOff val="0"/>
                <a:shade val="69000"/>
                <a:satMod val="137000"/>
              </a:schemeClr>
            </a:gs>
            <a:gs pos="100000">
              <a:schemeClr val="accent1">
                <a:hueOff val="0"/>
                <a:satOff val="0"/>
                <a:lumOff val="0"/>
                <a:alphaOff val="0"/>
                <a:shade val="98000"/>
                <a:satMod val="137000"/>
              </a:schemeClr>
            </a:gs>
          </a:gsLst>
          <a:lin ang="16200000" scaled="0"/>
        </a:gradFill>
        <a:ln>
          <a:noFill/>
        </a:ln>
        <a:effectLst>
          <a:outerShdw blurRad="39000" dist="25400" dir="5400000" rotWithShape="0">
            <a:srgbClr val="000000">
              <a:alpha val="38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Policy Research</a:t>
          </a:r>
          <a:endParaRPr lang="en-US" sz="2100" kern="1200" dirty="0"/>
        </a:p>
      </dsp:txBody>
      <dsp:txXfrm>
        <a:off x="1663902" y="1387682"/>
        <a:ext cx="1581224" cy="1850243"/>
      </dsp:txXfrm>
    </dsp:sp>
    <dsp:sp modelId="{162D1B46-0DD1-8D48-AD95-6FF5C91A62AB}">
      <dsp:nvSpPr>
        <dsp:cNvPr id="0" name=""/>
        <dsp:cNvSpPr/>
      </dsp:nvSpPr>
      <dsp:spPr>
        <a:xfrm>
          <a:off x="3324187" y="1387682"/>
          <a:ext cx="1581224" cy="1850243"/>
        </a:xfrm>
        <a:prstGeom prst="roundRect">
          <a:avLst/>
        </a:prstGeom>
        <a:gradFill rotWithShape="0">
          <a:gsLst>
            <a:gs pos="0">
              <a:schemeClr val="accent1">
                <a:hueOff val="0"/>
                <a:satOff val="0"/>
                <a:lumOff val="0"/>
                <a:alphaOff val="0"/>
                <a:shade val="47500"/>
                <a:satMod val="137000"/>
              </a:schemeClr>
            </a:gs>
            <a:gs pos="55000">
              <a:schemeClr val="accent1">
                <a:hueOff val="0"/>
                <a:satOff val="0"/>
                <a:lumOff val="0"/>
                <a:alphaOff val="0"/>
                <a:shade val="69000"/>
                <a:satMod val="137000"/>
              </a:schemeClr>
            </a:gs>
            <a:gs pos="100000">
              <a:schemeClr val="accent1">
                <a:hueOff val="0"/>
                <a:satOff val="0"/>
                <a:lumOff val="0"/>
                <a:alphaOff val="0"/>
                <a:shade val="98000"/>
                <a:satMod val="137000"/>
              </a:schemeClr>
            </a:gs>
          </a:gsLst>
          <a:lin ang="16200000" scaled="0"/>
        </a:gradFill>
        <a:ln>
          <a:noFill/>
        </a:ln>
        <a:effectLst>
          <a:outerShdw blurRad="39000" dist="25400" dir="5400000" rotWithShape="0">
            <a:srgbClr val="000000">
              <a:alpha val="38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Policy Action</a:t>
          </a:r>
          <a:endParaRPr lang="en-US" sz="2100" kern="1200" dirty="0"/>
        </a:p>
      </dsp:txBody>
      <dsp:txXfrm>
        <a:off x="3324187" y="1387682"/>
        <a:ext cx="1581224" cy="1850243"/>
      </dsp:txXfrm>
    </dsp:sp>
    <dsp:sp modelId="{E69D3427-3B43-694B-BBAD-DB9741DAFC42}">
      <dsp:nvSpPr>
        <dsp:cNvPr id="0" name=""/>
        <dsp:cNvSpPr/>
      </dsp:nvSpPr>
      <dsp:spPr>
        <a:xfrm>
          <a:off x="4984473" y="1387682"/>
          <a:ext cx="1581224" cy="1850243"/>
        </a:xfrm>
        <a:prstGeom prst="roundRect">
          <a:avLst/>
        </a:prstGeom>
        <a:gradFill rotWithShape="0">
          <a:gsLst>
            <a:gs pos="0">
              <a:schemeClr val="accent1">
                <a:hueOff val="0"/>
                <a:satOff val="0"/>
                <a:lumOff val="0"/>
                <a:alphaOff val="0"/>
                <a:shade val="47500"/>
                <a:satMod val="137000"/>
              </a:schemeClr>
            </a:gs>
            <a:gs pos="55000">
              <a:schemeClr val="accent1">
                <a:hueOff val="0"/>
                <a:satOff val="0"/>
                <a:lumOff val="0"/>
                <a:alphaOff val="0"/>
                <a:shade val="69000"/>
                <a:satMod val="137000"/>
              </a:schemeClr>
            </a:gs>
            <a:gs pos="100000">
              <a:schemeClr val="accent1">
                <a:hueOff val="0"/>
                <a:satOff val="0"/>
                <a:lumOff val="0"/>
                <a:alphaOff val="0"/>
                <a:shade val="98000"/>
                <a:satMod val="137000"/>
              </a:schemeClr>
            </a:gs>
          </a:gsLst>
          <a:lin ang="16200000" scaled="0"/>
        </a:gradFill>
        <a:ln>
          <a:noFill/>
        </a:ln>
        <a:effectLst>
          <a:outerShdw blurRad="39000" dist="25400" dir="5400000" rotWithShape="0">
            <a:srgbClr val="000000">
              <a:alpha val="38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Portfolio and Reflections</a:t>
          </a:r>
          <a:endParaRPr lang="en-US" sz="2100" kern="1200" dirty="0"/>
        </a:p>
      </dsp:txBody>
      <dsp:txXfrm>
        <a:off x="4984473" y="1387682"/>
        <a:ext cx="1581224" cy="1850243"/>
      </dsp:txXfrm>
    </dsp:sp>
    <dsp:sp modelId="{5A8BCFC4-3324-CA49-81EA-A9A09F168B0F}">
      <dsp:nvSpPr>
        <dsp:cNvPr id="0" name=""/>
        <dsp:cNvSpPr/>
      </dsp:nvSpPr>
      <dsp:spPr>
        <a:xfrm>
          <a:off x="6644759" y="1387682"/>
          <a:ext cx="1581224" cy="1850243"/>
        </a:xfrm>
        <a:prstGeom prst="roundRect">
          <a:avLst/>
        </a:prstGeom>
        <a:gradFill rotWithShape="0">
          <a:gsLst>
            <a:gs pos="0">
              <a:schemeClr val="accent1">
                <a:hueOff val="0"/>
                <a:satOff val="0"/>
                <a:lumOff val="0"/>
                <a:alphaOff val="0"/>
                <a:shade val="47500"/>
                <a:satMod val="137000"/>
              </a:schemeClr>
            </a:gs>
            <a:gs pos="55000">
              <a:schemeClr val="accent1">
                <a:hueOff val="0"/>
                <a:satOff val="0"/>
                <a:lumOff val="0"/>
                <a:alphaOff val="0"/>
                <a:shade val="69000"/>
                <a:satMod val="137000"/>
              </a:schemeClr>
            </a:gs>
            <a:gs pos="100000">
              <a:schemeClr val="accent1">
                <a:hueOff val="0"/>
                <a:satOff val="0"/>
                <a:lumOff val="0"/>
                <a:alphaOff val="0"/>
                <a:shade val="98000"/>
                <a:satMod val="137000"/>
              </a:schemeClr>
            </a:gs>
          </a:gsLst>
          <a:lin ang="16200000" scaled="0"/>
        </a:gradFill>
        <a:ln>
          <a:noFill/>
        </a:ln>
        <a:effectLst>
          <a:outerShdw blurRad="39000" dist="25400" dir="5400000" rotWithShape="0">
            <a:srgbClr val="000000">
              <a:alpha val="38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The Showcase</a:t>
          </a:r>
          <a:endParaRPr lang="en-US" sz="2100" kern="1200" dirty="0"/>
        </a:p>
      </dsp:txBody>
      <dsp:txXfrm>
        <a:off x="6644759" y="1387682"/>
        <a:ext cx="1581224" cy="1850243"/>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85D33C-EB4E-9549-A94D-6680A798456A}" type="datetimeFigureOut">
              <a:rPr lang="en-US" smtClean="0"/>
              <a:t>3/31/11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238FFBB-F807-CC43-BE8C-F5E95E8CE8F1}"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Source:</a:t>
            </a:r>
            <a:r>
              <a:rPr lang="en-US" baseline="0" dirty="0" smtClean="0"/>
              <a:t> </a:t>
            </a:r>
          </a:p>
          <a:p>
            <a:r>
              <a:rPr lang="en-US" baseline="0" dirty="0" smtClean="0"/>
              <a:t>Presentation of Dr. Ferdinand </a:t>
            </a:r>
            <a:r>
              <a:rPr lang="en-US" baseline="0" dirty="0" err="1" smtClean="0"/>
              <a:t>Pingul</a:t>
            </a:r>
            <a:r>
              <a:rPr lang="en-US" baseline="0" dirty="0" smtClean="0"/>
              <a:t> for 3</a:t>
            </a:r>
            <a:r>
              <a:rPr lang="en-US" baseline="30000" dirty="0" smtClean="0"/>
              <a:t>rd</a:t>
            </a:r>
            <a:r>
              <a:rPr lang="en-US" baseline="0" dirty="0" smtClean="0"/>
              <a:t> National Conference on Civic Education for Social Science Supervisors held in University of Asia and the Pacific, July 8-10, 2010. </a:t>
            </a:r>
          </a:p>
        </p:txBody>
      </p:sp>
      <p:sp>
        <p:nvSpPr>
          <p:cNvPr id="4" name="Slide Number Placeholder 3"/>
          <p:cNvSpPr>
            <a:spLocks noGrp="1"/>
          </p:cNvSpPr>
          <p:nvPr>
            <p:ph type="sldNum" sz="quarter" idx="10"/>
          </p:nvPr>
        </p:nvSpPr>
        <p:spPr/>
        <p:txBody>
          <a:bodyPr/>
          <a:lstStyle/>
          <a:p>
            <a:fld id="{9238FFBB-F807-CC43-BE8C-F5E95E8CE8F1}" type="slidenum">
              <a:rPr lang="en-US" smtClean="0"/>
              <a:t>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Source:</a:t>
            </a:r>
            <a:r>
              <a:rPr lang="en-US" baseline="0" dirty="0" smtClean="0"/>
              <a:t> </a:t>
            </a:r>
          </a:p>
          <a:p>
            <a:r>
              <a:rPr lang="en-US" baseline="0" dirty="0" smtClean="0"/>
              <a:t>Presentation of Dr. Ferdinand </a:t>
            </a:r>
            <a:r>
              <a:rPr lang="en-US" baseline="0" dirty="0" err="1" smtClean="0"/>
              <a:t>Pingul</a:t>
            </a:r>
            <a:r>
              <a:rPr lang="en-US" baseline="0" dirty="0" smtClean="0"/>
              <a:t> for 3</a:t>
            </a:r>
            <a:r>
              <a:rPr lang="en-US" baseline="30000" dirty="0" smtClean="0"/>
              <a:t>rd</a:t>
            </a:r>
            <a:r>
              <a:rPr lang="en-US" baseline="0" dirty="0" smtClean="0"/>
              <a:t> National Conference on Civic Education for Social Science Supervisors held in University of Asia and the Pacific, July 8-10, 2010. </a:t>
            </a:r>
          </a:p>
          <a:p>
            <a:endParaRPr lang="en-US" dirty="0"/>
          </a:p>
        </p:txBody>
      </p:sp>
      <p:sp>
        <p:nvSpPr>
          <p:cNvPr id="4" name="Slide Number Placeholder 3"/>
          <p:cNvSpPr>
            <a:spLocks noGrp="1"/>
          </p:cNvSpPr>
          <p:nvPr>
            <p:ph type="sldNum" sz="quarter" idx="10"/>
          </p:nvPr>
        </p:nvSpPr>
        <p:spPr/>
        <p:txBody>
          <a:bodyPr/>
          <a:lstStyle/>
          <a:p>
            <a:fld id="{9238FFBB-F807-CC43-BE8C-F5E95E8CE8F1}" type="slidenum">
              <a:rPr lang="en-US" smtClean="0"/>
              <a:t>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Source:</a:t>
            </a:r>
            <a:r>
              <a:rPr lang="en-US" baseline="0" dirty="0" smtClean="0"/>
              <a:t> </a:t>
            </a:r>
          </a:p>
          <a:p>
            <a:r>
              <a:rPr lang="en-US" baseline="0" dirty="0" smtClean="0"/>
              <a:t>Presentation of Dr. Ferdinand </a:t>
            </a:r>
            <a:r>
              <a:rPr lang="en-US" baseline="0" dirty="0" err="1" smtClean="0"/>
              <a:t>Pingul</a:t>
            </a:r>
            <a:r>
              <a:rPr lang="en-US" baseline="0" dirty="0" smtClean="0"/>
              <a:t> for 3</a:t>
            </a:r>
            <a:r>
              <a:rPr lang="en-US" baseline="30000" dirty="0" smtClean="0"/>
              <a:t>rd</a:t>
            </a:r>
            <a:r>
              <a:rPr lang="en-US" baseline="0" dirty="0" smtClean="0"/>
              <a:t> National Conference on Civic Education for Social Science Supervisors held in University of Asia and the Pacific, July 8-10, 2010. </a:t>
            </a:r>
          </a:p>
          <a:p>
            <a:endParaRPr lang="en-US" dirty="0"/>
          </a:p>
        </p:txBody>
      </p:sp>
      <p:sp>
        <p:nvSpPr>
          <p:cNvPr id="4" name="Slide Number Placeholder 3"/>
          <p:cNvSpPr>
            <a:spLocks noGrp="1"/>
          </p:cNvSpPr>
          <p:nvPr>
            <p:ph type="sldNum" sz="quarter" idx="10"/>
          </p:nvPr>
        </p:nvSpPr>
        <p:spPr/>
        <p:txBody>
          <a:bodyPr/>
          <a:lstStyle/>
          <a:p>
            <a:fld id="{9238FFBB-F807-CC43-BE8C-F5E95E8CE8F1}" type="slidenum">
              <a:rPr lang="en-US" smtClean="0"/>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E6C799C6-1D70-794A-A420-A063EA138C5A}" type="datetimeFigureOut">
              <a:rPr lang="en-US" smtClean="0"/>
              <a:pPr/>
              <a:t>3/31/11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AB3A3D-0328-0844-B423-0DDB3EDDA455}"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slow">
    <p:fade/>
  </p:transition>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6C799C6-1D70-794A-A420-A063EA138C5A}" type="datetimeFigureOut">
              <a:rPr lang="en-US" smtClean="0"/>
              <a:pPr/>
              <a:t>3/31/11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AB3A3D-0328-0844-B423-0DDB3EDDA455}" type="slidenum">
              <a:rPr lang="en-US" smtClean="0"/>
              <a:pPr/>
              <a:t>‹#›</a:t>
            </a:fld>
            <a:endParaRPr lang="en-US"/>
          </a:p>
        </p:txBody>
      </p:sp>
    </p:spTree>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6C799C6-1D70-794A-A420-A063EA138C5A}" type="datetimeFigureOut">
              <a:rPr lang="en-US" smtClean="0"/>
              <a:pPr/>
              <a:t>3/31/11</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30AB3A3D-0328-0844-B423-0DDB3EDDA455}" type="slidenum">
              <a:rPr lang="en-US" smtClean="0"/>
              <a:pPr/>
              <a:t>‹#›</a:t>
            </a:fld>
            <a:endParaRPr lang="en-US"/>
          </a:p>
        </p:txBody>
      </p:sp>
    </p:spTree>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6C799C6-1D70-794A-A420-A063EA138C5A}" type="datetimeFigureOut">
              <a:rPr lang="en-US" smtClean="0"/>
              <a:pPr/>
              <a:t>3/31/11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AB3A3D-0328-0844-B423-0DDB3EDDA455}" type="slidenum">
              <a:rPr lang="en-US" smtClean="0"/>
              <a:pPr/>
              <a:t>‹#›</a:t>
            </a:fld>
            <a:endParaRPr lang="en-US"/>
          </a:p>
        </p:txBody>
      </p:sp>
    </p:spTree>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6C799C6-1D70-794A-A420-A063EA138C5A}" type="datetimeFigureOut">
              <a:rPr lang="en-US" smtClean="0"/>
              <a:pPr/>
              <a:t>3/31/11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AB3A3D-0328-0844-B423-0DDB3EDDA45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slow">
    <p:fade/>
  </p:transition>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6C799C6-1D70-794A-A420-A063EA138C5A}" type="datetimeFigureOut">
              <a:rPr lang="en-US" smtClean="0"/>
              <a:pPr/>
              <a:t>3/31/11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AB3A3D-0328-0844-B423-0DDB3EDDA455}" type="slidenum">
              <a:rPr lang="en-US" smtClean="0"/>
              <a:pPr/>
              <a:t>‹#›</a:t>
            </a:fld>
            <a:endParaRPr lang="en-US"/>
          </a:p>
        </p:txBody>
      </p:sp>
    </p:spTree>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6C799C6-1D70-794A-A420-A063EA138C5A}" type="datetimeFigureOut">
              <a:rPr lang="en-US" smtClean="0"/>
              <a:pPr/>
              <a:t>3/31/11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AB3A3D-0328-0844-B423-0DDB3EDDA455}" type="slidenum">
              <a:rPr lang="en-US" smtClean="0"/>
              <a:pPr/>
              <a:t>‹#›</a:t>
            </a:fld>
            <a:endParaRPr lang="en-US"/>
          </a:p>
        </p:txBody>
      </p:sp>
    </p:spTree>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6C799C6-1D70-794A-A420-A063EA138C5A}" type="datetimeFigureOut">
              <a:rPr lang="en-US" smtClean="0"/>
              <a:pPr/>
              <a:t>3/31/11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AB3A3D-0328-0844-B423-0DDB3EDDA455}" type="slidenum">
              <a:rPr lang="en-US" smtClean="0"/>
              <a:pPr/>
              <a:t>‹#›</a:t>
            </a:fld>
            <a:endParaRPr lang="en-US"/>
          </a:p>
        </p:txBody>
      </p:sp>
    </p:spTree>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C799C6-1D70-794A-A420-A063EA138C5A}" type="datetimeFigureOut">
              <a:rPr lang="en-US" smtClean="0"/>
              <a:pPr/>
              <a:t>3/31/11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AB3A3D-0328-0844-B423-0DDB3EDDA455}" type="slidenum">
              <a:rPr lang="en-US" smtClean="0"/>
              <a:pPr/>
              <a:t>‹#›</a:t>
            </a:fld>
            <a:endParaRPr lang="en-US"/>
          </a:p>
        </p:txBody>
      </p:sp>
    </p:spTree>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6C799C6-1D70-794A-A420-A063EA138C5A}" type="datetimeFigureOut">
              <a:rPr lang="en-US" smtClean="0"/>
              <a:pPr/>
              <a:t>3/31/11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AB3A3D-0328-0844-B423-0DDB3EDDA455}"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E6C799C6-1D70-794A-A420-A063EA138C5A}" type="datetimeFigureOut">
              <a:rPr lang="en-US" smtClean="0"/>
              <a:pPr/>
              <a:t>3/31/11</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30AB3A3D-0328-0844-B423-0DDB3EDDA45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spd="slow">
    <p:fade/>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lstStyle>
          <a:p>
            <a:fld id="{E6C799C6-1D70-794A-A420-A063EA138C5A}" type="datetimeFigureOut">
              <a:rPr lang="en-US" smtClean="0"/>
              <a:pPr/>
              <a:t>3/31/11</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lstStyle>
          <a:p>
            <a:fld id="{30AB3A3D-0328-0844-B423-0DDB3EDDA45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fade/>
  </p:transition>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df"/><Relationship Id="rId4"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3" Type="http://schemas.openxmlformats.org/officeDocument/2006/relationships/image" Target="../media/image6.pdf"/><Relationship Id="rId4"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alpha val="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82093" y="842150"/>
            <a:ext cx="8342584" cy="1470025"/>
          </a:xfrm>
        </p:spPr>
        <p:txBody>
          <a:bodyPr>
            <a:normAutofit fontScale="90000"/>
          </a:bodyPr>
          <a:lstStyle/>
          <a:p>
            <a:pPr algn="l"/>
            <a:r>
              <a:rPr lang="en-US" dirty="0" smtClean="0"/>
              <a:t>Civic Education for a Fragile Democracy: A Case Study of Project Citizen in the Philippines</a:t>
            </a:r>
            <a:endParaRPr lang="en-US" dirty="0"/>
          </a:p>
        </p:txBody>
      </p:sp>
      <p:sp>
        <p:nvSpPr>
          <p:cNvPr id="3" name="Subtitle 2"/>
          <p:cNvSpPr>
            <a:spLocks noGrp="1"/>
          </p:cNvSpPr>
          <p:nvPr>
            <p:ph type="subTitle" idx="1"/>
          </p:nvPr>
        </p:nvSpPr>
        <p:spPr>
          <a:xfrm>
            <a:off x="0" y="4842933"/>
            <a:ext cx="6400800" cy="1752600"/>
          </a:xfrm>
        </p:spPr>
        <p:txBody>
          <a:bodyPr>
            <a:normAutofit/>
          </a:bodyPr>
          <a:lstStyle/>
          <a:p>
            <a:pPr algn="l"/>
            <a:r>
              <a:rPr lang="en-US" sz="2800" dirty="0" smtClean="0">
                <a:solidFill>
                  <a:schemeClr val="bg1"/>
                </a:solidFill>
              </a:rPr>
              <a:t>By </a:t>
            </a:r>
          </a:p>
          <a:p>
            <a:pPr algn="l"/>
            <a:r>
              <a:rPr lang="en-US" sz="2800" dirty="0" smtClean="0">
                <a:solidFill>
                  <a:schemeClr val="bg1"/>
                </a:solidFill>
              </a:rPr>
              <a:t>Arnil Paras, LSE</a:t>
            </a:r>
          </a:p>
          <a:p>
            <a:pPr algn="l"/>
            <a:r>
              <a:rPr lang="en-US" sz="2800" dirty="0" smtClean="0">
                <a:solidFill>
                  <a:schemeClr val="bg1"/>
                </a:solidFill>
              </a:rPr>
              <a:t>Monica </a:t>
            </a:r>
            <a:r>
              <a:rPr lang="en-US" sz="2800" dirty="0" err="1" smtClean="0">
                <a:solidFill>
                  <a:schemeClr val="bg1"/>
                </a:solidFill>
              </a:rPr>
              <a:t>Ang</a:t>
            </a:r>
            <a:r>
              <a:rPr lang="en-US" sz="2800" dirty="0" smtClean="0">
                <a:solidFill>
                  <a:schemeClr val="bg1"/>
                </a:solidFill>
              </a:rPr>
              <a:t>, UA&amp;P</a:t>
            </a:r>
            <a:endParaRPr lang="en-US" sz="2800" dirty="0">
              <a:solidFill>
                <a:schemeClr val="bg1"/>
              </a:solidFill>
            </a:endParaRPr>
          </a:p>
        </p:txBody>
      </p:sp>
    </p:spTree>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Citizen Evaluation</a:t>
            </a:r>
            <a:endParaRPr lang="en-US" dirty="0"/>
          </a:p>
        </p:txBody>
      </p:sp>
      <p:sp>
        <p:nvSpPr>
          <p:cNvPr id="3" name="Content Placeholder 2"/>
          <p:cNvSpPr>
            <a:spLocks noGrp="1"/>
          </p:cNvSpPr>
          <p:nvPr>
            <p:ph idx="1"/>
          </p:nvPr>
        </p:nvSpPr>
        <p:spPr/>
        <p:txBody>
          <a:bodyPr/>
          <a:lstStyle/>
          <a:p>
            <a:pPr>
              <a:buNone/>
            </a:pPr>
            <a:r>
              <a:rPr lang="en-US" i="1" dirty="0" smtClean="0"/>
              <a:t>“</a:t>
            </a:r>
            <a:r>
              <a:rPr lang="en-US" i="1" dirty="0" smtClean="0"/>
              <a:t>For me, a good citizen should get involved in solving problems in the community. It is not that you do not care. Your eagerness to help should be there. You should be aware of what is happening in your </a:t>
            </a:r>
            <a:r>
              <a:rPr lang="en-US" i="1" dirty="0" err="1" smtClean="0"/>
              <a:t>barangay</a:t>
            </a:r>
            <a:r>
              <a:rPr lang="en-US" i="1" dirty="0" smtClean="0"/>
              <a:t>. A good citizen, even if not affected, should think of the people who will be affected and they should help as citizens. … if you won’t act, who will?” </a:t>
            </a:r>
            <a:endParaRPr lang="en-US" dirty="0" smtClean="0"/>
          </a:p>
          <a:p>
            <a:pPr>
              <a:buNone/>
            </a:pPr>
            <a:endParaRPr lang="en-US" dirty="0"/>
          </a:p>
        </p:txBody>
      </p:sp>
    </p:spTree>
  </p:cSld>
  <p:clrMapOvr>
    <a:masterClrMapping/>
  </p:clrMapOvr>
  <p:transition spd="slow">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a:t>
            </a:r>
            <a:endParaRPr lang="en-US" dirty="0"/>
          </a:p>
        </p:txBody>
      </p:sp>
      <p:sp>
        <p:nvSpPr>
          <p:cNvPr id="3" name="Content Placeholder 2"/>
          <p:cNvSpPr>
            <a:spLocks noGrp="1"/>
          </p:cNvSpPr>
          <p:nvPr>
            <p:ph idx="1"/>
          </p:nvPr>
        </p:nvSpPr>
        <p:spPr/>
        <p:txBody>
          <a:bodyPr/>
          <a:lstStyle/>
          <a:p>
            <a:r>
              <a:rPr lang="en-US" dirty="0" smtClean="0"/>
              <a:t>Fragile Democracy and Project Citizen</a:t>
            </a:r>
          </a:p>
          <a:p>
            <a:endParaRPr lang="en-US" dirty="0" smtClean="0"/>
          </a:p>
          <a:p>
            <a:r>
              <a:rPr lang="en-US" dirty="0" smtClean="0"/>
              <a:t>Project Citizen Process</a:t>
            </a:r>
          </a:p>
          <a:p>
            <a:pPr>
              <a:buNone/>
            </a:pPr>
            <a:endParaRPr lang="en-US" dirty="0" smtClean="0"/>
          </a:p>
          <a:p>
            <a:r>
              <a:rPr lang="en-US" dirty="0" smtClean="0"/>
              <a:t>Project Citizen Evaluation</a:t>
            </a:r>
          </a:p>
        </p:txBody>
      </p:sp>
    </p:spTree>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Philippines as a Fragile Democracy</a:t>
            </a:r>
            <a:endParaRPr lang="en-US" dirty="0"/>
          </a:p>
        </p:txBody>
      </p:sp>
      <p:pic>
        <p:nvPicPr>
          <p:cNvPr id="4" name="Content Placeholder 3" descr="25-reasons-to-celebrate-edsa-25-years.jpg"/>
          <p:cNvPicPr>
            <a:picLocks noGrp="1" noChangeAspect="1"/>
          </p:cNvPicPr>
          <p:nvPr>
            <p:ph idx="1"/>
          </p:nvPr>
        </p:nvPicPr>
        <p:blipFill>
          <a:blip r:embed="rId2"/>
          <a:srcRect l="-83425" r="-83425"/>
          <a:stretch>
            <a:fillRect/>
          </a:stretch>
        </p:blipFill>
        <p:spPr>
          <a:xfrm>
            <a:off x="-2150533" y="1775191"/>
            <a:ext cx="8229600" cy="4625609"/>
          </a:xfrm>
        </p:spPr>
      </p:pic>
      <p:sp>
        <p:nvSpPr>
          <p:cNvPr id="5" name="TextBox 4"/>
          <p:cNvSpPr txBox="1"/>
          <p:nvPr/>
        </p:nvSpPr>
        <p:spPr>
          <a:xfrm>
            <a:off x="4030133" y="1775191"/>
            <a:ext cx="4656667" cy="3662541"/>
          </a:xfrm>
          <a:prstGeom prst="rect">
            <a:avLst/>
          </a:prstGeom>
          <a:noFill/>
        </p:spPr>
        <p:txBody>
          <a:bodyPr wrap="square" rtlCol="0">
            <a:spAutoFit/>
          </a:bodyPr>
          <a:lstStyle/>
          <a:p>
            <a:r>
              <a:rPr lang="en-US" sz="2800" dirty="0" smtClean="0"/>
              <a:t>Rise in Poverty</a:t>
            </a:r>
          </a:p>
          <a:p>
            <a:endParaRPr lang="en-US" sz="2800" dirty="0" smtClean="0"/>
          </a:p>
          <a:p>
            <a:r>
              <a:rPr lang="en-US" sz="2800" dirty="0" smtClean="0"/>
              <a:t>Lagging Good Governance</a:t>
            </a:r>
          </a:p>
          <a:p>
            <a:endParaRPr lang="en-US" sz="2800" dirty="0" smtClean="0"/>
          </a:p>
          <a:p>
            <a:r>
              <a:rPr lang="en-US" sz="2800" dirty="0" smtClean="0"/>
              <a:t>Human Rights Violations</a:t>
            </a:r>
          </a:p>
          <a:p>
            <a:endParaRPr lang="en-US" sz="2800" dirty="0" smtClean="0"/>
          </a:p>
          <a:p>
            <a:r>
              <a:rPr lang="en-US" sz="2800" dirty="0" smtClean="0"/>
              <a:t>Armed Insurgencies  </a:t>
            </a:r>
          </a:p>
          <a:p>
            <a:endParaRPr lang="en-US" dirty="0" smtClean="0"/>
          </a:p>
          <a:p>
            <a:endParaRPr lang="en-US" dirty="0" smtClean="0"/>
          </a:p>
        </p:txBody>
      </p:sp>
    </p:spTree>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Democratic Illiteracy </a:t>
            </a:r>
            <a:endParaRPr lang="en-US" dirty="0"/>
          </a:p>
        </p:txBody>
      </p:sp>
      <p:pic>
        <p:nvPicPr>
          <p:cNvPr id="4" name="Content Placeholder 3" descr="angry-teacher-pointing.jpg"/>
          <p:cNvPicPr>
            <a:picLocks noGrp="1" noChangeAspect="1"/>
          </p:cNvPicPr>
          <p:nvPr>
            <p:ph idx="1"/>
          </p:nvPr>
        </p:nvPicPr>
        <p:blipFill>
          <a:blip r:embed="rId2"/>
          <a:srcRect l="-9152" r="-9152"/>
          <a:stretch>
            <a:fillRect/>
          </a:stretch>
        </p:blipFill>
        <p:spPr/>
      </p:pic>
    </p:spTree>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PCCED and Project Citizen</a:t>
            </a:r>
            <a:endParaRPr lang="en-US" dirty="0"/>
          </a:p>
        </p:txBody>
      </p:sp>
      <p:sp>
        <p:nvSpPr>
          <p:cNvPr id="3" name="Content Placeholder 2"/>
          <p:cNvSpPr>
            <a:spLocks noGrp="1"/>
          </p:cNvSpPr>
          <p:nvPr>
            <p:ph idx="1"/>
          </p:nvPr>
        </p:nvSpPr>
        <p:spPr/>
        <p:txBody>
          <a:bodyPr>
            <a:normAutofit/>
          </a:bodyPr>
          <a:lstStyle/>
          <a:p>
            <a:pPr>
              <a:buNone/>
            </a:pPr>
            <a:r>
              <a:rPr lang="en-US" dirty="0" smtClean="0"/>
              <a:t>Project Citizen is a </a:t>
            </a:r>
            <a:r>
              <a:rPr lang="en-US" u="sng" dirty="0" smtClean="0"/>
              <a:t>public high school-based training program</a:t>
            </a:r>
            <a:r>
              <a:rPr lang="en-US" dirty="0" smtClean="0"/>
              <a:t> for public policy research. </a:t>
            </a:r>
          </a:p>
          <a:p>
            <a:pPr>
              <a:buNone/>
            </a:pPr>
            <a:endParaRPr lang="en-US" dirty="0" smtClean="0"/>
          </a:p>
          <a:p>
            <a:pPr>
              <a:buNone/>
            </a:pPr>
            <a:r>
              <a:rPr lang="en-US" dirty="0" smtClean="0"/>
              <a:t>It involves a systematic training</a:t>
            </a:r>
            <a:r>
              <a:rPr lang="en-US" dirty="0" smtClean="0"/>
              <a:t> of student on </a:t>
            </a:r>
            <a:r>
              <a:rPr lang="en-US" dirty="0" smtClean="0"/>
              <a:t>how to </a:t>
            </a:r>
            <a:r>
              <a:rPr lang="en-US" u="sng" dirty="0" smtClean="0"/>
              <a:t>identify</a:t>
            </a:r>
            <a:r>
              <a:rPr lang="en-US" dirty="0" smtClean="0"/>
              <a:t> local community problems, </a:t>
            </a:r>
            <a:r>
              <a:rPr lang="en-US" u="sng" dirty="0" smtClean="0"/>
              <a:t>determine</a:t>
            </a:r>
            <a:r>
              <a:rPr lang="en-US" dirty="0" smtClean="0"/>
              <a:t> stakeholders, </a:t>
            </a:r>
            <a:r>
              <a:rPr lang="en-US" u="sng" dirty="0" smtClean="0"/>
              <a:t>research</a:t>
            </a:r>
            <a:r>
              <a:rPr lang="en-US" dirty="0" smtClean="0"/>
              <a:t> on existing solutions, </a:t>
            </a:r>
            <a:r>
              <a:rPr lang="en-US" u="sng" dirty="0" smtClean="0"/>
              <a:t>propose</a:t>
            </a:r>
            <a:r>
              <a:rPr lang="en-US" dirty="0" smtClean="0"/>
              <a:t> alternative solutions, and </a:t>
            </a:r>
            <a:r>
              <a:rPr lang="en-US" u="sng" dirty="0" smtClean="0"/>
              <a:t>present</a:t>
            </a:r>
            <a:r>
              <a:rPr lang="en-US" dirty="0" smtClean="0"/>
              <a:t> their policy research to local government officials. </a:t>
            </a:r>
          </a:p>
          <a:p>
            <a:pPr>
              <a:buNone/>
            </a:pPr>
            <a:endParaRPr lang="en-US" dirty="0"/>
          </a:p>
        </p:txBody>
      </p:sp>
    </p:spTree>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Citizen Pedagogy</a:t>
            </a:r>
            <a:endParaRPr lang="en-US" dirty="0"/>
          </a:p>
        </p:txBody>
      </p:sp>
      <p:pic>
        <p:nvPicPr>
          <p:cNvPr id="4" name="Content Placeholder 3" descr="Project-Citizen-Pedagogy-for-Civic-Education-by-Dr.-Ferdinand-Piñgul.pdf"/>
          <p:cNvPicPr>
            <a:picLocks noGrp="1" noChangeAspect="1"/>
          </p:cNvPicPr>
          <p:nvPr>
            <p:ph idx="1"/>
          </p:nvPr>
        </p:nvPicPr>
        <mc:AlternateContent>
          <mc:Choice xmlns:ma="http://schemas.microsoft.com/office/mac/drawingml/2008/main" Requires="ma">
            <p:blipFill>
              <a:blip r:embed="rId3"/>
              <a:srcRect l="-14853" r="-14853"/>
              <a:stretch>
                <a:fillRect/>
              </a:stretch>
            </p:blipFill>
          </mc:Choice>
          <mc:Fallback>
            <p:blipFill>
              <a:blip r:embed="rId4"/>
              <a:srcRect l="-14853" r="-14853"/>
              <a:stretch>
                <a:fillRect/>
              </a:stretch>
            </p:blipFill>
          </mc:Fallback>
        </mc:AlternateContent>
        <p:spPr>
          <a:xfrm>
            <a:off x="0" y="1601466"/>
            <a:ext cx="9144000" cy="5256533"/>
          </a:xfrm>
        </p:spPr>
      </p:pic>
    </p:spTree>
  </p:cSld>
  <p:clrMapOvr>
    <a:masterClrMapping/>
  </p:clrMapOvr>
  <p:transition spd="slow">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Citizen Process</a:t>
            </a:r>
            <a:endParaRPr lang="en-US" dirty="0"/>
          </a:p>
        </p:txBody>
      </p:sp>
      <p:graphicFrame>
        <p:nvGraphicFramePr>
          <p:cNvPr id="4" name="Content Placeholder 3"/>
          <p:cNvGraphicFramePr>
            <a:graphicFrameLocks noGrp="1"/>
          </p:cNvGraphicFramePr>
          <p:nvPr>
            <p:ph idx="1"/>
          </p:nvPr>
        </p:nvGraphicFramePr>
        <p:xfrm>
          <a:off x="457200" y="1775191"/>
          <a:ext cx="8229600" cy="4625609"/>
        </p:xfrm>
        <a:graphic>
          <a:graphicData uri="http://schemas.openxmlformats.org/drawingml/2006/diagram">
            <a:relIds xmlns:dgm="http://schemas.openxmlformats.org/drawingml/2006/diagram" xmlns:r="http://schemas.openxmlformats.org/officeDocument/2006/relationships" r:dm="rId3" r:lo="rId4" r:qs="rId5" r:cs="rId6"/>
          </a:graphicData>
        </a:graphic>
      </p:graphicFrame>
    </p:spTree>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Citizen Portfolio</a:t>
            </a:r>
            <a:endParaRPr lang="en-US" dirty="0"/>
          </a:p>
        </p:txBody>
      </p:sp>
      <p:pic>
        <p:nvPicPr>
          <p:cNvPr id="4" name="Content Placeholder 3" descr="Project-Citizen-Pedagogy-for-Civic-Education-by-Dr.-Ferdinand-Piñgul.pdf"/>
          <p:cNvPicPr>
            <a:picLocks noGrp="1" noChangeAspect="1"/>
          </p:cNvPicPr>
          <p:nvPr>
            <p:ph idx="1"/>
          </p:nvPr>
        </p:nvPicPr>
        <mc:AlternateContent>
          <mc:Choice xmlns:ma="http://schemas.microsoft.com/office/mac/drawingml/2008/main" Requires="ma">
            <p:blipFill>
              <a:blip r:embed="rId3"/>
              <a:srcRect l="-2638" r="-2638"/>
              <a:stretch>
                <a:fillRect/>
              </a:stretch>
            </p:blipFill>
          </mc:Choice>
          <mc:Fallback>
            <p:blipFill>
              <a:blip r:embed="rId4"/>
              <a:srcRect l="-2638" r="-2638"/>
              <a:stretch>
                <a:fillRect/>
              </a:stretch>
            </p:blipFill>
          </mc:Fallback>
        </mc:AlternateContent>
        <p:spPr>
          <a:xfrm>
            <a:off x="457200" y="1775191"/>
            <a:ext cx="8229600" cy="4625609"/>
          </a:xfrm>
        </p:spPr>
      </p:pic>
      <p:sp>
        <p:nvSpPr>
          <p:cNvPr id="6" name="Rectangle 5"/>
          <p:cNvSpPr/>
          <p:nvPr/>
        </p:nvSpPr>
        <p:spPr>
          <a:xfrm>
            <a:off x="220133" y="1775191"/>
            <a:ext cx="1253067" cy="1357476"/>
          </a:xfrm>
          <a:prstGeom prst="rect">
            <a:avLst/>
          </a:prstGeom>
          <a:solidFill>
            <a:schemeClr val="bg1"/>
          </a:solidFill>
          <a:ln>
            <a:solidFill>
              <a:schemeClr val="bg1"/>
            </a:solidFill>
          </a:ln>
          <a:effectLst>
            <a:outerShdw blurRad="39000" dist="25400" dir="5400000" sx="0" sy="0" rotWithShape="0">
              <a:srgbClr val="000000"/>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Citizen Evaluation</a:t>
            </a:r>
            <a:endParaRPr lang="en-US" dirty="0"/>
          </a:p>
        </p:txBody>
      </p:sp>
      <p:sp>
        <p:nvSpPr>
          <p:cNvPr id="5" name="Content Placeholder 4"/>
          <p:cNvSpPr>
            <a:spLocks noGrp="1"/>
          </p:cNvSpPr>
          <p:nvPr>
            <p:ph idx="1"/>
          </p:nvPr>
        </p:nvSpPr>
        <p:spPr/>
        <p:txBody>
          <a:bodyPr/>
          <a:lstStyle/>
          <a:p>
            <a:r>
              <a:rPr lang="en-US" dirty="0" smtClean="0"/>
              <a:t>PC participants scored higher than non-PC participants in all measures: Civic Skills, Civic Knowledge and Civic Disposition</a:t>
            </a:r>
          </a:p>
          <a:p>
            <a:endParaRPr lang="en-US" dirty="0" smtClean="0"/>
          </a:p>
          <a:p>
            <a:r>
              <a:rPr lang="en-US" dirty="0" smtClean="0"/>
              <a:t>However, evaluation may suffer from sampling bias. </a:t>
            </a:r>
            <a:endParaRPr lang="en-US" dirty="0"/>
          </a:p>
        </p:txBody>
      </p:sp>
    </p:spTree>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Citizen Evaluation</a:t>
            </a:r>
            <a:endParaRPr lang="en-US" dirty="0"/>
          </a:p>
        </p:txBody>
      </p:sp>
      <p:sp>
        <p:nvSpPr>
          <p:cNvPr id="3" name="Content Placeholder 2"/>
          <p:cNvSpPr>
            <a:spLocks noGrp="1"/>
          </p:cNvSpPr>
          <p:nvPr>
            <p:ph idx="1"/>
          </p:nvPr>
        </p:nvSpPr>
        <p:spPr/>
        <p:txBody>
          <a:bodyPr/>
          <a:lstStyle/>
          <a:p>
            <a:pPr>
              <a:buNone/>
            </a:pPr>
            <a:r>
              <a:rPr lang="en-US" i="1" dirty="0" smtClean="0"/>
              <a:t>“I learned not to be selfish and to be a loyal youth to our community. As we were walking around our </a:t>
            </a:r>
            <a:r>
              <a:rPr lang="en-US" i="1" dirty="0" err="1" smtClean="0"/>
              <a:t>barangay</a:t>
            </a:r>
            <a:r>
              <a:rPr lang="en-US" i="1" dirty="0" smtClean="0"/>
              <a:t> to do some interviews, I noticed that there were a lot of problems that needed solving. I realize that there were bigger issues than what I was immersing myself with (fighting with my mom over household chores and getting home late).”</a:t>
            </a:r>
            <a:endParaRPr lang="en-US" dirty="0" smtClean="0"/>
          </a:p>
          <a:p>
            <a:pPr>
              <a:buNone/>
            </a:pPr>
            <a:endParaRPr lang="en-US" dirty="0"/>
          </a:p>
        </p:txBody>
      </p:sp>
    </p:spTree>
  </p:cSld>
  <p:clrMapOvr>
    <a:masterClrMapping/>
  </p:clrMapOvr>
  <p:transition spd="slow">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Module.thmx</Template>
  <TotalTime>144</TotalTime>
  <Words>433</Words>
  <Application>Microsoft Macintosh PowerPoint</Application>
  <PresentationFormat>On-screen Show (4:3)</PresentationFormat>
  <Paragraphs>48</Paragraphs>
  <Slides>11</Slides>
  <Notes>3</Notes>
  <HiddenSlides>0</HiddenSlides>
  <MMClips>0</MMClips>
  <ScaleCrop>false</ScaleCrop>
  <HeadingPairs>
    <vt:vector size="4" baseType="variant">
      <vt:variant>
        <vt:lpstr>Design Template</vt:lpstr>
      </vt:variant>
      <vt:variant>
        <vt:i4>1</vt:i4>
      </vt:variant>
      <vt:variant>
        <vt:lpstr>Slide Titles</vt:lpstr>
      </vt:variant>
      <vt:variant>
        <vt:i4>11</vt:i4>
      </vt:variant>
    </vt:vector>
  </HeadingPairs>
  <TitlesOfParts>
    <vt:vector size="12" baseType="lpstr">
      <vt:lpstr>Module</vt:lpstr>
      <vt:lpstr>Civic Education for a Fragile Democracy: A Case Study of Project Citizen in the Philippines</vt:lpstr>
      <vt:lpstr>Philippines as a Fragile Democracy</vt:lpstr>
      <vt:lpstr>Democratic Illiteracy </vt:lpstr>
      <vt:lpstr>PCCED and Project Citizen</vt:lpstr>
      <vt:lpstr>Project Citizen Pedagogy</vt:lpstr>
      <vt:lpstr>Project Citizen Process</vt:lpstr>
      <vt:lpstr>Project Citizen Portfolio</vt:lpstr>
      <vt:lpstr>Project Citizen Evaluation</vt:lpstr>
      <vt:lpstr>Project Citizen Evaluation</vt:lpstr>
      <vt:lpstr>Project Citizen Evaluation</vt:lpstr>
      <vt:lpstr>Summary </vt:lpstr>
    </vt:vector>
  </TitlesOfParts>
  <Company>London School of Economics and Political Science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Civic Education for a Fragile Democracy: A Case Study of Project Citizen in the Philippines</dc:title>
  <dc:creator>Arnil Paras</dc:creator>
  <cp:lastModifiedBy>Arnil Paras</cp:lastModifiedBy>
  <cp:revision>7</cp:revision>
  <dcterms:created xsi:type="dcterms:W3CDTF">2011-03-31T15:17:50Z</dcterms:created>
  <dcterms:modified xsi:type="dcterms:W3CDTF">2011-03-31T15:54:07Z</dcterms:modified>
</cp:coreProperties>
</file>