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Default Extension="package" ContentType="application/vnd.openxmlformats-officedocument.package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0" r:id="rId4"/>
    <p:sldId id="259" r:id="rId5"/>
    <p:sldId id="260" r:id="rId6"/>
    <p:sldId id="278" r:id="rId7"/>
    <p:sldId id="277" r:id="rId8"/>
    <p:sldId id="281" r:id="rId9"/>
    <p:sldId id="268" r:id="rId10"/>
    <p:sldId id="262" r:id="rId11"/>
    <p:sldId id="265" r:id="rId12"/>
    <p:sldId id="267" r:id="rId13"/>
    <p:sldId id="280" r:id="rId14"/>
    <p:sldId id="272" r:id="rId15"/>
    <p:sldId id="263" r:id="rId16"/>
    <p:sldId id="271" r:id="rId17"/>
    <p:sldId id="266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scaleToFitPaper="1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2957" autoAdjust="0"/>
  </p:normalViewPr>
  <p:slideViewPr>
    <p:cSldViewPr snapToGrid="0" snapToObjects="1">
      <p:cViewPr varScale="1">
        <p:scale>
          <a:sx n="75" d="100"/>
          <a:sy n="75" d="100"/>
        </p:scale>
        <p:origin x="-120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kobengel:Desktop:Gates%20stories:Cambodia%20-%20Gates:NER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package1.package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0950690191503839"/>
          <c:y val="0.0409680768490595"/>
          <c:w val="0.630312044327792"/>
          <c:h val="0.701174976463572"/>
        </c:manualLayout>
      </c:layout>
      <c:lineChart>
        <c:grouping val="standard"/>
        <c:ser>
          <c:idx val="0"/>
          <c:order val="0"/>
          <c:tx>
            <c:strRef>
              <c:f>Sheet1!$B$2</c:f>
              <c:strCache>
                <c:ptCount val="1"/>
                <c:pt idx="0">
                  <c:v>Primary NER </c:v>
                </c:pt>
              </c:strCache>
            </c:strRef>
          </c:tx>
          <c:marker>
            <c:symbol val="none"/>
          </c:marker>
          <c:cat>
            <c:strRef>
              <c:f>Sheet1!$A$3:$A$14</c:f>
              <c:strCache>
                <c:ptCount val="12"/>
                <c:pt idx="0">
                  <c:v>1997/98</c:v>
                </c:pt>
                <c:pt idx="1">
                  <c:v>1998/99</c:v>
                </c:pt>
                <c:pt idx="2">
                  <c:v>1999/2000</c:v>
                </c:pt>
                <c:pt idx="3">
                  <c:v>2000/01</c:v>
                </c:pt>
                <c:pt idx="4">
                  <c:v>2001/02</c:v>
                </c:pt>
                <c:pt idx="5">
                  <c:v>2002/03</c:v>
                </c:pt>
                <c:pt idx="6">
                  <c:v>2003/04</c:v>
                </c:pt>
                <c:pt idx="7">
                  <c:v>2004/05</c:v>
                </c:pt>
                <c:pt idx="8">
                  <c:v>2005/06</c:v>
                </c:pt>
                <c:pt idx="9">
                  <c:v>2006/07</c:v>
                </c:pt>
                <c:pt idx="10">
                  <c:v>2007/08</c:v>
                </c:pt>
                <c:pt idx="11">
                  <c:v>2008/09</c:v>
                </c:pt>
              </c:strCache>
            </c:str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0.78</c:v>
                </c:pt>
                <c:pt idx="1">
                  <c:v>0.783</c:v>
                </c:pt>
                <c:pt idx="2">
                  <c:v>0.855000000000001</c:v>
                </c:pt>
                <c:pt idx="3">
                  <c:v>0.838000000000001</c:v>
                </c:pt>
                <c:pt idx="4">
                  <c:v>0.870000000000003</c:v>
                </c:pt>
                <c:pt idx="5">
                  <c:v>0.889</c:v>
                </c:pt>
                <c:pt idx="6">
                  <c:v>0.901</c:v>
                </c:pt>
                <c:pt idx="7">
                  <c:v>0.919</c:v>
                </c:pt>
                <c:pt idx="8">
                  <c:v>0.913</c:v>
                </c:pt>
                <c:pt idx="9">
                  <c:v>0.921</c:v>
                </c:pt>
                <c:pt idx="10">
                  <c:v>0.933</c:v>
                </c:pt>
                <c:pt idx="11">
                  <c:v>0.944000000000001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Girls Primary NER</c:v>
                </c:pt>
              </c:strCache>
            </c:strRef>
          </c:tx>
          <c:marker>
            <c:symbol val="none"/>
          </c:marker>
          <c:cat>
            <c:strRef>
              <c:f>Sheet1!$A$3:$A$14</c:f>
              <c:strCache>
                <c:ptCount val="12"/>
                <c:pt idx="0">
                  <c:v>1997/98</c:v>
                </c:pt>
                <c:pt idx="1">
                  <c:v>1998/99</c:v>
                </c:pt>
                <c:pt idx="2">
                  <c:v>1999/2000</c:v>
                </c:pt>
                <c:pt idx="3">
                  <c:v>2000/01</c:v>
                </c:pt>
                <c:pt idx="4">
                  <c:v>2001/02</c:v>
                </c:pt>
                <c:pt idx="5">
                  <c:v>2002/03</c:v>
                </c:pt>
                <c:pt idx="6">
                  <c:v>2003/04</c:v>
                </c:pt>
                <c:pt idx="7">
                  <c:v>2004/05</c:v>
                </c:pt>
                <c:pt idx="8">
                  <c:v>2005/06</c:v>
                </c:pt>
                <c:pt idx="9">
                  <c:v>2006/07</c:v>
                </c:pt>
                <c:pt idx="10">
                  <c:v>2007/08</c:v>
                </c:pt>
                <c:pt idx="11">
                  <c:v>2008/09</c:v>
                </c:pt>
              </c:strCache>
            </c:strRef>
          </c:cat>
          <c:val>
            <c:numRef>
              <c:f>Sheet1!$C$3:$C$14</c:f>
              <c:numCache>
                <c:formatCode>General</c:formatCode>
                <c:ptCount val="12"/>
                <c:pt idx="0">
                  <c:v>0.720000000000001</c:v>
                </c:pt>
                <c:pt idx="1">
                  <c:v>0.741000000000003</c:v>
                </c:pt>
                <c:pt idx="2">
                  <c:v>0.820000000000001</c:v>
                </c:pt>
                <c:pt idx="3">
                  <c:v>0.81</c:v>
                </c:pt>
                <c:pt idx="4">
                  <c:v>0.840000000000001</c:v>
                </c:pt>
                <c:pt idx="5">
                  <c:v>0.868000000000003</c:v>
                </c:pt>
                <c:pt idx="6">
                  <c:v>0.886</c:v>
                </c:pt>
                <c:pt idx="7">
                  <c:v>0.907</c:v>
                </c:pt>
                <c:pt idx="8">
                  <c:v>0.897</c:v>
                </c:pt>
                <c:pt idx="9">
                  <c:v>0.91</c:v>
                </c:pt>
                <c:pt idx="10">
                  <c:v>0.933</c:v>
                </c:pt>
                <c:pt idx="11">
                  <c:v>0.940000000000001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Remote Rural Primary NER</c:v>
                </c:pt>
              </c:strCache>
            </c:strRef>
          </c:tx>
          <c:marker>
            <c:symbol val="none"/>
          </c:marker>
          <c:cat>
            <c:strRef>
              <c:f>Sheet1!$A$3:$A$14</c:f>
              <c:strCache>
                <c:ptCount val="12"/>
                <c:pt idx="0">
                  <c:v>1997/98</c:v>
                </c:pt>
                <c:pt idx="1">
                  <c:v>1998/99</c:v>
                </c:pt>
                <c:pt idx="2">
                  <c:v>1999/2000</c:v>
                </c:pt>
                <c:pt idx="3">
                  <c:v>2000/01</c:v>
                </c:pt>
                <c:pt idx="4">
                  <c:v>2001/02</c:v>
                </c:pt>
                <c:pt idx="5">
                  <c:v>2002/03</c:v>
                </c:pt>
                <c:pt idx="6">
                  <c:v>2003/04</c:v>
                </c:pt>
                <c:pt idx="7">
                  <c:v>2004/05</c:v>
                </c:pt>
                <c:pt idx="8">
                  <c:v>2005/06</c:v>
                </c:pt>
                <c:pt idx="9">
                  <c:v>2006/07</c:v>
                </c:pt>
                <c:pt idx="10">
                  <c:v>2007/08</c:v>
                </c:pt>
                <c:pt idx="11">
                  <c:v>2008/09</c:v>
                </c:pt>
              </c:strCache>
            </c:strRef>
          </c:cat>
          <c:val>
            <c:numRef>
              <c:f>Sheet1!$D$3:$D$14</c:f>
              <c:numCache>
                <c:formatCode>General</c:formatCode>
                <c:ptCount val="12"/>
                <c:pt idx="0">
                  <c:v>0.431</c:v>
                </c:pt>
                <c:pt idx="1">
                  <c:v>0.455</c:v>
                </c:pt>
                <c:pt idx="2">
                  <c:v>0.52</c:v>
                </c:pt>
                <c:pt idx="3">
                  <c:v>0.623000000000003</c:v>
                </c:pt>
                <c:pt idx="4">
                  <c:v>0.825000000000001</c:v>
                </c:pt>
                <c:pt idx="5">
                  <c:v>0.8</c:v>
                </c:pt>
                <c:pt idx="6">
                  <c:v>0.783</c:v>
                </c:pt>
                <c:pt idx="7">
                  <c:v>0.760000000000003</c:v>
                </c:pt>
                <c:pt idx="8">
                  <c:v>0.837000000000001</c:v>
                </c:pt>
                <c:pt idx="9">
                  <c:v>0.860000000000001</c:v>
                </c:pt>
                <c:pt idx="10">
                  <c:v>0.884</c:v>
                </c:pt>
                <c:pt idx="11">
                  <c:v>0.903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Lower Secondary NER</c:v>
                </c:pt>
              </c:strCache>
            </c:strRef>
          </c:tx>
          <c:marker>
            <c:symbol val="none"/>
          </c:marker>
          <c:cat>
            <c:strRef>
              <c:f>Sheet1!$A$3:$A$14</c:f>
              <c:strCache>
                <c:ptCount val="12"/>
                <c:pt idx="0">
                  <c:v>1997/98</c:v>
                </c:pt>
                <c:pt idx="1">
                  <c:v>1998/99</c:v>
                </c:pt>
                <c:pt idx="2">
                  <c:v>1999/2000</c:v>
                </c:pt>
                <c:pt idx="3">
                  <c:v>2000/01</c:v>
                </c:pt>
                <c:pt idx="4">
                  <c:v>2001/02</c:v>
                </c:pt>
                <c:pt idx="5">
                  <c:v>2002/03</c:v>
                </c:pt>
                <c:pt idx="6">
                  <c:v>2003/04</c:v>
                </c:pt>
                <c:pt idx="7">
                  <c:v>2004/05</c:v>
                </c:pt>
                <c:pt idx="8">
                  <c:v>2005/06</c:v>
                </c:pt>
                <c:pt idx="9">
                  <c:v>2006/07</c:v>
                </c:pt>
                <c:pt idx="10">
                  <c:v>2007/08</c:v>
                </c:pt>
                <c:pt idx="11">
                  <c:v>2008/09</c:v>
                </c:pt>
              </c:strCache>
            </c:strRef>
          </c:cat>
          <c:val>
            <c:numRef>
              <c:f>Sheet1!$E$3:$E$14</c:f>
              <c:numCache>
                <c:formatCode>General</c:formatCode>
                <c:ptCount val="12"/>
                <c:pt idx="0">
                  <c:v>0.16</c:v>
                </c:pt>
                <c:pt idx="1">
                  <c:v>0.142</c:v>
                </c:pt>
                <c:pt idx="2">
                  <c:v>0.144</c:v>
                </c:pt>
                <c:pt idx="3">
                  <c:v>0.166</c:v>
                </c:pt>
                <c:pt idx="4">
                  <c:v>0.189000000000001</c:v>
                </c:pt>
                <c:pt idx="5">
                  <c:v>0.191</c:v>
                </c:pt>
                <c:pt idx="6">
                  <c:v>0.213</c:v>
                </c:pt>
                <c:pt idx="7">
                  <c:v>0.261</c:v>
                </c:pt>
                <c:pt idx="8">
                  <c:v>0.313000000000001</c:v>
                </c:pt>
                <c:pt idx="9">
                  <c:v>0.337000000000002</c:v>
                </c:pt>
                <c:pt idx="10">
                  <c:v>0.348</c:v>
                </c:pt>
                <c:pt idx="11">
                  <c:v>0.339000000000002</c:v>
                </c:pt>
              </c:numCache>
            </c:numRef>
          </c:val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Girls LS NER</c:v>
                </c:pt>
              </c:strCache>
            </c:strRef>
          </c:tx>
          <c:marker>
            <c:symbol val="none"/>
          </c:marker>
          <c:cat>
            <c:strRef>
              <c:f>Sheet1!$A$3:$A$14</c:f>
              <c:strCache>
                <c:ptCount val="12"/>
                <c:pt idx="0">
                  <c:v>1997/98</c:v>
                </c:pt>
                <c:pt idx="1">
                  <c:v>1998/99</c:v>
                </c:pt>
                <c:pt idx="2">
                  <c:v>1999/2000</c:v>
                </c:pt>
                <c:pt idx="3">
                  <c:v>2000/01</c:v>
                </c:pt>
                <c:pt idx="4">
                  <c:v>2001/02</c:v>
                </c:pt>
                <c:pt idx="5">
                  <c:v>2002/03</c:v>
                </c:pt>
                <c:pt idx="6">
                  <c:v>2003/04</c:v>
                </c:pt>
                <c:pt idx="7">
                  <c:v>2004/05</c:v>
                </c:pt>
                <c:pt idx="8">
                  <c:v>2005/06</c:v>
                </c:pt>
                <c:pt idx="9">
                  <c:v>2006/07</c:v>
                </c:pt>
                <c:pt idx="10">
                  <c:v>2007/08</c:v>
                </c:pt>
                <c:pt idx="11">
                  <c:v>2008/09</c:v>
                </c:pt>
              </c:strCache>
            </c:strRef>
          </c:cat>
          <c:val>
            <c:numRef>
              <c:f>Sheet1!$F$3:$F$14</c:f>
              <c:numCache>
                <c:formatCode>General</c:formatCode>
                <c:ptCount val="12"/>
                <c:pt idx="0">
                  <c:v>0.12</c:v>
                </c:pt>
                <c:pt idx="1">
                  <c:v>0.11</c:v>
                </c:pt>
                <c:pt idx="2">
                  <c:v>0.12</c:v>
                </c:pt>
                <c:pt idx="3">
                  <c:v>0.14</c:v>
                </c:pt>
                <c:pt idx="4">
                  <c:v>0.16</c:v>
                </c:pt>
                <c:pt idx="5">
                  <c:v>0.171</c:v>
                </c:pt>
                <c:pt idx="6">
                  <c:v>0.198</c:v>
                </c:pt>
                <c:pt idx="7">
                  <c:v>0.248</c:v>
                </c:pt>
                <c:pt idx="8">
                  <c:v>0.304</c:v>
                </c:pt>
                <c:pt idx="9">
                  <c:v>0.331000000000002</c:v>
                </c:pt>
                <c:pt idx="10">
                  <c:v>0.359</c:v>
                </c:pt>
                <c:pt idx="11">
                  <c:v>0.35</c:v>
                </c:pt>
              </c:numCache>
            </c:numRef>
          </c:val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Remote Rural LS NER</c:v>
                </c:pt>
              </c:strCache>
            </c:strRef>
          </c:tx>
          <c:marker>
            <c:symbol val="none"/>
          </c:marker>
          <c:cat>
            <c:strRef>
              <c:f>Sheet1!$A$3:$A$14</c:f>
              <c:strCache>
                <c:ptCount val="12"/>
                <c:pt idx="0">
                  <c:v>1997/98</c:v>
                </c:pt>
                <c:pt idx="1">
                  <c:v>1998/99</c:v>
                </c:pt>
                <c:pt idx="2">
                  <c:v>1999/2000</c:v>
                </c:pt>
                <c:pt idx="3">
                  <c:v>2000/01</c:v>
                </c:pt>
                <c:pt idx="4">
                  <c:v>2001/02</c:v>
                </c:pt>
                <c:pt idx="5">
                  <c:v>2002/03</c:v>
                </c:pt>
                <c:pt idx="6">
                  <c:v>2003/04</c:v>
                </c:pt>
                <c:pt idx="7">
                  <c:v>2004/05</c:v>
                </c:pt>
                <c:pt idx="8">
                  <c:v>2005/06</c:v>
                </c:pt>
                <c:pt idx="9">
                  <c:v>2006/07</c:v>
                </c:pt>
                <c:pt idx="10">
                  <c:v>2007/08</c:v>
                </c:pt>
                <c:pt idx="11">
                  <c:v>2008/09</c:v>
                </c:pt>
              </c:strCache>
            </c:strRef>
          </c:cat>
          <c:val>
            <c:numRef>
              <c:f>Sheet1!$G$3:$G$14</c:f>
              <c:numCache>
                <c:formatCode>General</c:formatCode>
                <c:ptCount val="12"/>
                <c:pt idx="4">
                  <c:v>0.012</c:v>
                </c:pt>
                <c:pt idx="5">
                  <c:v>0.02</c:v>
                </c:pt>
                <c:pt idx="6">
                  <c:v>0.03</c:v>
                </c:pt>
                <c:pt idx="7">
                  <c:v>0.039</c:v>
                </c:pt>
                <c:pt idx="8">
                  <c:v>0.06</c:v>
                </c:pt>
                <c:pt idx="9">
                  <c:v>0.09</c:v>
                </c:pt>
                <c:pt idx="10">
                  <c:v>0.111</c:v>
                </c:pt>
                <c:pt idx="11">
                  <c:v>0.113</c:v>
                </c:pt>
              </c:numCache>
            </c:numRef>
          </c:val>
        </c:ser>
        <c:marker val="1"/>
        <c:axId val="455697784"/>
        <c:axId val="480139336"/>
      </c:lineChart>
      <c:catAx>
        <c:axId val="45569778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480139336"/>
        <c:crosses val="autoZero"/>
        <c:auto val="1"/>
        <c:lblAlgn val="ctr"/>
        <c:lblOffset val="100"/>
      </c:catAx>
      <c:valAx>
        <c:axId val="480139336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55697784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53934456109653"/>
          <c:y val="0.0"/>
          <c:w val="0.245649606299213"/>
          <c:h val="0.96761241751203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800">
          <a:latin typeface="+mj-lt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0656765820939049"/>
          <c:y val="0.0296600046805978"/>
          <c:w val="0.788210484106153"/>
          <c:h val="0.78344912379889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25295">
              <a:solidFill>
                <a:srgbClr val="666699"/>
              </a:solidFill>
              <a:prstDash val="solid"/>
            </a:ln>
          </c:spPr>
          <c:marker>
            <c:symbol val="none"/>
          </c:marker>
          <c:cat>
            <c:strRef>
              <c:f>Sheet1!$A$2:$A$12</c:f>
              <c:strCache>
                <c:ptCount val="10"/>
                <c:pt idx="0">
                  <c:v>99</c:v>
                </c:pt>
                <c:pt idx="1">
                  <c:v>00</c:v>
                </c:pt>
                <c:pt idx="2">
                  <c:v>01</c:v>
                </c:pt>
                <c:pt idx="3">
                  <c:v>02</c:v>
                </c:pt>
                <c:pt idx="4">
                  <c:v>03</c:v>
                </c:pt>
                <c:pt idx="5">
                  <c:v>04</c:v>
                </c:pt>
                <c:pt idx="6">
                  <c:v>05</c:v>
                </c:pt>
                <c:pt idx="7">
                  <c:v>06</c:v>
                </c:pt>
                <c:pt idx="8">
                  <c:v>07</c:v>
                </c:pt>
                <c:pt idx="9">
                  <c:v>08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63.2574207080038</c:v>
                </c:pt>
                <c:pt idx="1">
                  <c:v>63.2574207080038</c:v>
                </c:pt>
                <c:pt idx="2">
                  <c:v>55.39819278157433</c:v>
                </c:pt>
                <c:pt idx="3">
                  <c:v>53.24531767887943</c:v>
                </c:pt>
                <c:pt idx="4">
                  <c:v>52.21265090527072</c:v>
                </c:pt>
                <c:pt idx="5">
                  <c:v>48.8085294735787</c:v>
                </c:pt>
                <c:pt idx="6">
                  <c:v>36.83223991738991</c:v>
                </c:pt>
                <c:pt idx="7">
                  <c:v>30.95263223754898</c:v>
                </c:pt>
                <c:pt idx="8">
                  <c:v>24.2828584462098</c:v>
                </c:pt>
                <c:pt idx="9">
                  <c:v>20.96705952578938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Boys</c:v>
                </c:pt>
              </c:strCache>
            </c:strRef>
          </c:tx>
          <c:spPr>
            <a:ln w="25295">
              <a:solidFill>
                <a:srgbClr val="DD2D32"/>
              </a:solidFill>
              <a:prstDash val="solid"/>
            </a:ln>
          </c:spPr>
          <c:marker>
            <c:symbol val="none"/>
          </c:marker>
          <c:cat>
            <c:strRef>
              <c:f>Sheet1!$A$2:$A$12</c:f>
              <c:strCache>
                <c:ptCount val="10"/>
                <c:pt idx="0">
                  <c:v>99</c:v>
                </c:pt>
                <c:pt idx="1">
                  <c:v>00</c:v>
                </c:pt>
                <c:pt idx="2">
                  <c:v>01</c:v>
                </c:pt>
                <c:pt idx="3">
                  <c:v>02</c:v>
                </c:pt>
                <c:pt idx="4">
                  <c:v>03</c:v>
                </c:pt>
                <c:pt idx="5">
                  <c:v>04</c:v>
                </c:pt>
                <c:pt idx="6">
                  <c:v>05</c:v>
                </c:pt>
                <c:pt idx="7">
                  <c:v>06</c:v>
                </c:pt>
                <c:pt idx="8">
                  <c:v>07</c:v>
                </c:pt>
                <c:pt idx="9">
                  <c:v>08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56.5460457621255</c:v>
                </c:pt>
                <c:pt idx="1">
                  <c:v>53.2165566047316</c:v>
                </c:pt>
                <c:pt idx="2">
                  <c:v>49.5909323736945</c:v>
                </c:pt>
                <c:pt idx="3">
                  <c:v>47.7454604427005</c:v>
                </c:pt>
                <c:pt idx="4">
                  <c:v>47.08043219793491</c:v>
                </c:pt>
                <c:pt idx="5">
                  <c:v>44.58046071466561</c:v>
                </c:pt>
                <c:pt idx="6">
                  <c:v>33.063840319299</c:v>
                </c:pt>
                <c:pt idx="7">
                  <c:v>27.81410852476841</c:v>
                </c:pt>
                <c:pt idx="8">
                  <c:v>21.1539072179711</c:v>
                </c:pt>
                <c:pt idx="9">
                  <c:v>18.04590253979208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Girls</c:v>
                </c:pt>
              </c:strCache>
            </c:strRef>
          </c:tx>
          <c:spPr>
            <a:ln w="25295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strRef>
              <c:f>Sheet1!$A$2:$A$12</c:f>
              <c:strCache>
                <c:ptCount val="10"/>
                <c:pt idx="0">
                  <c:v>99</c:v>
                </c:pt>
                <c:pt idx="1">
                  <c:v>00</c:v>
                </c:pt>
                <c:pt idx="2">
                  <c:v>01</c:v>
                </c:pt>
                <c:pt idx="3">
                  <c:v>02</c:v>
                </c:pt>
                <c:pt idx="4">
                  <c:v>03</c:v>
                </c:pt>
                <c:pt idx="5">
                  <c:v>04</c:v>
                </c:pt>
                <c:pt idx="6">
                  <c:v>05</c:v>
                </c:pt>
                <c:pt idx="7">
                  <c:v>06</c:v>
                </c:pt>
                <c:pt idx="8">
                  <c:v>07</c:v>
                </c:pt>
                <c:pt idx="9">
                  <c:v>08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69.9959238455428</c:v>
                </c:pt>
                <c:pt idx="1">
                  <c:v>65.70500275790141</c:v>
                </c:pt>
                <c:pt idx="2">
                  <c:v>61.23377222764992</c:v>
                </c:pt>
                <c:pt idx="3">
                  <c:v>58.7738500635954</c:v>
                </c:pt>
                <c:pt idx="4">
                  <c:v>57.37315404410922</c:v>
                </c:pt>
                <c:pt idx="5">
                  <c:v>53.0611356213064</c:v>
                </c:pt>
                <c:pt idx="6">
                  <c:v>40.6237612211104</c:v>
                </c:pt>
                <c:pt idx="7">
                  <c:v>34.11166355778876</c:v>
                </c:pt>
                <c:pt idx="8">
                  <c:v>27.43373207492799</c:v>
                </c:pt>
                <c:pt idx="9">
                  <c:v>23.910224707849</c:v>
                </c:pt>
              </c:numCache>
            </c:numRef>
          </c:val>
        </c:ser>
        <c:marker val="1"/>
        <c:axId val="568148440"/>
        <c:axId val="567609096"/>
      </c:lineChart>
      <c:catAx>
        <c:axId val="568148440"/>
        <c:scaling>
          <c:orientation val="minMax"/>
        </c:scaling>
        <c:axPos val="b"/>
        <c:numFmt formatCode="General" sourceLinked="1"/>
        <c:tickLblPos val="nextTo"/>
        <c:spPr>
          <a:ln w="3162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lang="en-GB" sz="1600"/>
            </a:pPr>
            <a:endParaRPr lang="en-US"/>
          </a:p>
        </c:txPr>
        <c:crossAx val="567609096"/>
        <c:crosses val="autoZero"/>
        <c:auto val="1"/>
        <c:lblAlgn val="ctr"/>
        <c:lblOffset val="100"/>
      </c:catAx>
      <c:valAx>
        <c:axId val="567609096"/>
        <c:scaling>
          <c:orientation val="minMax"/>
        </c:scaling>
        <c:axPos val="l"/>
        <c:majorGridlines>
          <c:spPr>
            <a:ln w="3162">
              <a:solidFill>
                <a:srgbClr val="808080"/>
              </a:solidFill>
              <a:prstDash val="solid"/>
            </a:ln>
          </c:spPr>
        </c:majorGridlines>
        <c:numFmt formatCode="General" sourceLinked="1"/>
        <c:tickLblPos val="nextTo"/>
        <c:spPr>
          <a:ln w="3162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lang="en-GB" sz="1600">
                <a:latin typeface="Calibri (Body)"/>
                <a:cs typeface="Calibri (Body)"/>
              </a:defRPr>
            </a:pPr>
            <a:endParaRPr lang="en-US"/>
          </a:p>
        </c:txPr>
        <c:crossAx val="568148440"/>
        <c:crosses val="autoZero"/>
        <c:crossBetween val="between"/>
      </c:valAx>
      <c:spPr>
        <a:solidFill>
          <a:srgbClr val="FFFFFF"/>
        </a:solidFill>
        <a:ln w="25295">
          <a:noFill/>
        </a:ln>
      </c:spPr>
    </c:plotArea>
    <c:legend>
      <c:legendPos val="r"/>
      <c:layout>
        <c:manualLayout>
          <c:xMode val="edge"/>
          <c:yMode val="edge"/>
          <c:x val="0.861096651113055"/>
          <c:y val="0.0853626068087609"/>
          <c:w val="0.115755079226208"/>
          <c:h val="0.705809128355667"/>
        </c:manualLayout>
      </c:layout>
      <c:spPr>
        <a:noFill/>
        <a:ln w="25295">
          <a:noFill/>
        </a:ln>
      </c:spPr>
      <c:txPr>
        <a:bodyPr/>
        <a:lstStyle/>
        <a:p>
          <a:pPr>
            <a:defRPr lang="en-GB" sz="1600">
              <a:latin typeface="Calibri (Body)"/>
              <a:cs typeface="Calibri (Body)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62">
      <a:solidFill>
        <a:srgbClr val="808080"/>
      </a:solidFill>
      <a:prstDash val="solid"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0470597994403"/>
          <c:y val="0.0380456026058632"/>
          <c:w val="0.728608690136156"/>
          <c:h val="0.84450403960091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2000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Quintile 1</c:v>
                </c:pt>
                <c:pt idx="1">
                  <c:v>Quintile 2</c:v>
                </c:pt>
                <c:pt idx="2">
                  <c:v>Quintile 3</c:v>
                </c:pt>
                <c:pt idx="3">
                  <c:v>Quintile 4</c:v>
                </c:pt>
                <c:pt idx="4">
                  <c:v>Quintile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0.5</c:v>
                </c:pt>
                <c:pt idx="1">
                  <c:v>0.629000000000003</c:v>
                </c:pt>
                <c:pt idx="2">
                  <c:v>0.721000000000001</c:v>
                </c:pt>
                <c:pt idx="3">
                  <c:v>0.789</c:v>
                </c:pt>
                <c:pt idx="4">
                  <c:v>0.895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Quintile 1</c:v>
                </c:pt>
                <c:pt idx="1">
                  <c:v>Quintile 2</c:v>
                </c:pt>
                <c:pt idx="2">
                  <c:v>Quintile 3</c:v>
                </c:pt>
                <c:pt idx="3">
                  <c:v>Quintile 4</c:v>
                </c:pt>
                <c:pt idx="4">
                  <c:v>Quintile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0.700000000000001</c:v>
                </c:pt>
                <c:pt idx="1">
                  <c:v>0.783</c:v>
                </c:pt>
                <c:pt idx="2">
                  <c:v>0.839000000000001</c:v>
                </c:pt>
                <c:pt idx="3">
                  <c:v>0.876000000000003</c:v>
                </c:pt>
                <c:pt idx="4">
                  <c:v>0.903</c:v>
                </c:pt>
              </c:numCache>
            </c:numRef>
          </c:val>
        </c:ser>
        <c:axId val="503848792"/>
        <c:axId val="503836552"/>
      </c:barChart>
      <c:catAx>
        <c:axId val="503848792"/>
        <c:scaling>
          <c:orientation val="minMax"/>
        </c:scaling>
        <c:axPos val="b"/>
        <c:tickLblPos val="nextTo"/>
        <c:crossAx val="503836552"/>
        <c:crosses val="autoZero"/>
        <c:auto val="1"/>
        <c:lblAlgn val="ctr"/>
        <c:lblOffset val="100"/>
      </c:catAx>
      <c:valAx>
        <c:axId val="503836552"/>
        <c:scaling>
          <c:orientation val="minMax"/>
        </c:scaling>
        <c:axPos val="l"/>
        <c:majorGridlines/>
        <c:numFmt formatCode="0%" sourceLinked="0"/>
        <c:tickLblPos val="nextTo"/>
        <c:crossAx val="50384879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904305555555556"/>
          <c:y val="0.257755752753613"/>
          <c:w val="0.0864351851851852"/>
          <c:h val="0.313320281230757"/>
        </c:manualLayout>
      </c:layout>
    </c:legend>
    <c:plotVisOnly val="1"/>
  </c:chart>
  <c:txPr>
    <a:bodyPr/>
    <a:lstStyle/>
    <a:p>
      <a:pPr>
        <a:defRPr sz="1600">
          <a:latin typeface="+mj-lt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7-16 years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Total</c:v>
                </c:pt>
                <c:pt idx="1">
                  <c:v>Bottom Quintile</c:v>
                </c:pt>
                <c:pt idx="2">
                  <c:v>Quintile 2</c:v>
                </c:pt>
                <c:pt idx="3">
                  <c:v>Quintile 3</c:v>
                </c:pt>
                <c:pt idx="4">
                  <c:v>Quintile 4</c:v>
                </c:pt>
                <c:pt idx="5">
                  <c:v>Top Quintile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0.4987376</c:v>
                </c:pt>
                <c:pt idx="1">
                  <c:v>0.6233683</c:v>
                </c:pt>
                <c:pt idx="2">
                  <c:v>0.582568299999992</c:v>
                </c:pt>
                <c:pt idx="3">
                  <c:v>0.539086399999995</c:v>
                </c:pt>
                <c:pt idx="4">
                  <c:v>0.411199</c:v>
                </c:pt>
                <c:pt idx="5">
                  <c:v>0.1396664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17-22 years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Total</c:v>
                </c:pt>
                <c:pt idx="1">
                  <c:v>Bottom Quintile</c:v>
                </c:pt>
                <c:pt idx="2">
                  <c:v>Quintile 2</c:v>
                </c:pt>
                <c:pt idx="3">
                  <c:v>Quintile 3</c:v>
                </c:pt>
                <c:pt idx="4">
                  <c:v>Quintile 4</c:v>
                </c:pt>
                <c:pt idx="5">
                  <c:v>Top Quintile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0.5410771</c:v>
                </c:pt>
                <c:pt idx="1">
                  <c:v>0.724335800000002</c:v>
                </c:pt>
                <c:pt idx="2">
                  <c:v>0.680842800000002</c:v>
                </c:pt>
                <c:pt idx="3">
                  <c:v>0.6415837</c:v>
                </c:pt>
                <c:pt idx="4">
                  <c:v>0.4636401</c:v>
                </c:pt>
                <c:pt idx="5">
                  <c:v>0.1761818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23-27 years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Total</c:v>
                </c:pt>
                <c:pt idx="1">
                  <c:v>Bottom Quintile</c:v>
                </c:pt>
                <c:pt idx="2">
                  <c:v>Quintile 2</c:v>
                </c:pt>
                <c:pt idx="3">
                  <c:v>Quintile 3</c:v>
                </c:pt>
                <c:pt idx="4">
                  <c:v>Quintile 4</c:v>
                </c:pt>
                <c:pt idx="5">
                  <c:v>Top Quintile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0.642987400000002</c:v>
                </c:pt>
                <c:pt idx="1">
                  <c:v>0.861805300000005</c:v>
                </c:pt>
                <c:pt idx="2">
                  <c:v>0.792943400000002</c:v>
                </c:pt>
                <c:pt idx="3">
                  <c:v>0.758241800000009</c:v>
                </c:pt>
                <c:pt idx="4">
                  <c:v>0.5911714</c:v>
                </c:pt>
                <c:pt idx="5">
                  <c:v>0.1327793</c:v>
                </c:pt>
              </c:numCache>
            </c:numRef>
          </c:val>
        </c:ser>
        <c:axId val="587496040"/>
        <c:axId val="587393992"/>
      </c:barChart>
      <c:catAx>
        <c:axId val="587496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87393992"/>
        <c:crosses val="autoZero"/>
        <c:auto val="1"/>
        <c:lblAlgn val="ctr"/>
        <c:lblOffset val="100"/>
      </c:catAx>
      <c:valAx>
        <c:axId val="58739399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87496040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856225940507437"/>
          <c:y val="0.220349329298007"/>
          <c:w val="0.134514800233304"/>
          <c:h val="0.502368975864988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800">
          <a:latin typeface="+mj-lt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15379848352289"/>
          <c:y val="0.0891081335596774"/>
          <c:w val="0.644622782468456"/>
          <c:h val="0.781104264440518"/>
        </c:manualLayout>
      </c:layout>
      <c:lineChart>
        <c:grouping val="stacked"/>
        <c:ser>
          <c:idx val="2"/>
          <c:order val="1"/>
          <c:tx>
            <c:strRef>
              <c:f>Sheet1!$C$1</c:f>
              <c:strCache>
                <c:ptCount val="1"/>
                <c:pt idx="0">
                  <c:v>Aid to education (in US$ millions)</c:v>
                </c:pt>
              </c:strCache>
            </c:strRef>
          </c:tx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1994.0</c:v>
                </c:pt>
                <c:pt idx="1">
                  <c:v>1995.0</c:v>
                </c:pt>
                <c:pt idx="2">
                  <c:v>1996.0</c:v>
                </c:pt>
                <c:pt idx="3">
                  <c:v>1997.0</c:v>
                </c:pt>
                <c:pt idx="4">
                  <c:v>1998.0</c:v>
                </c:pt>
                <c:pt idx="5">
                  <c:v>1999.0</c:v>
                </c:pt>
                <c:pt idx="6">
                  <c:v>2000.0</c:v>
                </c:pt>
                <c:pt idx="7">
                  <c:v>2001.0</c:v>
                </c:pt>
                <c:pt idx="8">
                  <c:v>2002.0</c:v>
                </c:pt>
                <c:pt idx="9">
                  <c:v>2003.0</c:v>
                </c:pt>
                <c:pt idx="10">
                  <c:v>2004.0</c:v>
                </c:pt>
                <c:pt idx="11">
                  <c:v>2005.0</c:v>
                </c:pt>
                <c:pt idx="12">
                  <c:v>2006.0</c:v>
                </c:pt>
                <c:pt idx="13">
                  <c:v>2007.0</c:v>
                </c:pt>
                <c:pt idx="14">
                  <c:v>2008.0</c:v>
                </c:pt>
                <c:pt idx="15">
                  <c:v>2009.0</c:v>
                </c:pt>
                <c:pt idx="16">
                  <c:v>2010.0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28.884</c:v>
                </c:pt>
                <c:pt idx="1">
                  <c:v>42.33600000000001</c:v>
                </c:pt>
                <c:pt idx="2">
                  <c:v>34.73800000000006</c:v>
                </c:pt>
                <c:pt idx="3">
                  <c:v>48.26900000000001</c:v>
                </c:pt>
                <c:pt idx="4">
                  <c:v>58.251</c:v>
                </c:pt>
                <c:pt idx="5">
                  <c:v>40.457</c:v>
                </c:pt>
                <c:pt idx="6">
                  <c:v>40.496</c:v>
                </c:pt>
                <c:pt idx="7">
                  <c:v>44.983</c:v>
                </c:pt>
                <c:pt idx="8">
                  <c:v>68.85899999999998</c:v>
                </c:pt>
                <c:pt idx="9">
                  <c:v>75.02299999999998</c:v>
                </c:pt>
                <c:pt idx="10">
                  <c:v>73.4221</c:v>
                </c:pt>
                <c:pt idx="11">
                  <c:v>69.278</c:v>
                </c:pt>
                <c:pt idx="12">
                  <c:v>79.725</c:v>
                </c:pt>
                <c:pt idx="13">
                  <c:v>89.854</c:v>
                </c:pt>
                <c:pt idx="14">
                  <c:v>105.4460000000003</c:v>
                </c:pt>
                <c:pt idx="15">
                  <c:v>103.255</c:v>
                </c:pt>
                <c:pt idx="16">
                  <c:v>101.066</c:v>
                </c:pt>
              </c:numCache>
            </c:numRef>
          </c:val>
        </c:ser>
        <c:marker val="1"/>
        <c:axId val="456037672"/>
        <c:axId val="506162280"/>
      </c:lineChart>
      <c:lineChart>
        <c:grouping val="stacked"/>
        <c:ser>
          <c:idx val="1"/>
          <c:order val="0"/>
          <c:tx>
            <c:strRef>
              <c:f>Sheet1!$B$1</c:f>
              <c:strCache>
                <c:ptCount val="1"/>
                <c:pt idx="0">
                  <c:v>Education expenditure (recurrent budget as percentage of total recurrent budget)</c:v>
                </c:pt>
              </c:strCache>
            </c:strRef>
          </c:tx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1994.0</c:v>
                </c:pt>
                <c:pt idx="1">
                  <c:v>1995.0</c:v>
                </c:pt>
                <c:pt idx="2">
                  <c:v>1996.0</c:v>
                </c:pt>
                <c:pt idx="3">
                  <c:v>1997.0</c:v>
                </c:pt>
                <c:pt idx="4">
                  <c:v>1998.0</c:v>
                </c:pt>
                <c:pt idx="5">
                  <c:v>1999.0</c:v>
                </c:pt>
                <c:pt idx="6">
                  <c:v>2000.0</c:v>
                </c:pt>
                <c:pt idx="7">
                  <c:v>2001.0</c:v>
                </c:pt>
                <c:pt idx="8">
                  <c:v>2002.0</c:v>
                </c:pt>
                <c:pt idx="9">
                  <c:v>2003.0</c:v>
                </c:pt>
                <c:pt idx="10">
                  <c:v>2004.0</c:v>
                </c:pt>
                <c:pt idx="11">
                  <c:v>2005.0</c:v>
                </c:pt>
                <c:pt idx="12">
                  <c:v>2006.0</c:v>
                </c:pt>
                <c:pt idx="13">
                  <c:v>2007.0</c:v>
                </c:pt>
                <c:pt idx="14">
                  <c:v>2008.0</c:v>
                </c:pt>
                <c:pt idx="15">
                  <c:v>2009.0</c:v>
                </c:pt>
                <c:pt idx="16">
                  <c:v>2010.0</c:v>
                </c:pt>
              </c:numCache>
            </c:numRef>
          </c:cat>
          <c:val>
            <c:numRef>
              <c:f>Sheet1!$B$2:$B$18</c:f>
              <c:numCache>
                <c:formatCode>0.00%</c:formatCode>
                <c:ptCount val="17"/>
                <c:pt idx="0">
                  <c:v>0.085</c:v>
                </c:pt>
                <c:pt idx="1">
                  <c:v>0.117</c:v>
                </c:pt>
                <c:pt idx="2">
                  <c:v>0.118</c:v>
                </c:pt>
                <c:pt idx="3">
                  <c:v>0.081</c:v>
                </c:pt>
                <c:pt idx="4">
                  <c:v>0.103</c:v>
                </c:pt>
                <c:pt idx="5">
                  <c:v>0.0835000000000003</c:v>
                </c:pt>
                <c:pt idx="6">
                  <c:v>0.136</c:v>
                </c:pt>
                <c:pt idx="7">
                  <c:v>0.15</c:v>
                </c:pt>
                <c:pt idx="8">
                  <c:v>0.184</c:v>
                </c:pt>
                <c:pt idx="9">
                  <c:v>0.171</c:v>
                </c:pt>
                <c:pt idx="10">
                  <c:v>0.187</c:v>
                </c:pt>
                <c:pt idx="11">
                  <c:v>0.178</c:v>
                </c:pt>
                <c:pt idx="12">
                  <c:v>0.183</c:v>
                </c:pt>
                <c:pt idx="13">
                  <c:v>0.193</c:v>
                </c:pt>
                <c:pt idx="14">
                  <c:v>0.181</c:v>
                </c:pt>
                <c:pt idx="15">
                  <c:v>0.17</c:v>
                </c:pt>
                <c:pt idx="16">
                  <c:v>0.164</c:v>
                </c:pt>
              </c:numCache>
            </c:numRef>
          </c:val>
        </c:ser>
        <c:marker val="1"/>
        <c:axId val="456093048"/>
        <c:axId val="456041112"/>
      </c:lineChart>
      <c:catAx>
        <c:axId val="4560376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>
            <c:manualLayout>
              <c:xMode val="edge"/>
              <c:yMode val="edge"/>
              <c:x val="0.690104418765837"/>
              <c:y val="0.87146772297634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06162280"/>
        <c:crosses val="autoZero"/>
        <c:auto val="1"/>
        <c:lblAlgn val="ctr"/>
        <c:lblOffset val="100"/>
      </c:catAx>
      <c:valAx>
        <c:axId val="506162280"/>
        <c:scaling>
          <c:orientation val="minMax"/>
          <c:min val="2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US$ Millions</a:t>
                </a:r>
              </a:p>
            </c:rich>
          </c:tx>
          <c:layout>
            <c:manualLayout>
              <c:xMode val="edge"/>
              <c:yMode val="edge"/>
              <c:x val="0.0"/>
              <c:y val="0.23499148706892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56037672"/>
        <c:crosses val="autoZero"/>
        <c:crossBetween val="between"/>
      </c:valAx>
      <c:valAx>
        <c:axId val="456041112"/>
        <c:scaling>
          <c:orientation val="minMax"/>
          <c:min val="0.05"/>
        </c:scaling>
        <c:axPos val="r"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sz="1400"/>
                  <a:t>% of total budget</a:t>
                </a:r>
              </a:p>
            </c:rich>
          </c:tx>
          <c:layout>
            <c:manualLayout>
              <c:xMode val="edge"/>
              <c:yMode val="edge"/>
              <c:x val="0.725149715660542"/>
              <c:y val="0.00153458084240661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56093048"/>
        <c:crosses val="max"/>
        <c:crossBetween val="between"/>
      </c:valAx>
      <c:catAx>
        <c:axId val="456093048"/>
        <c:scaling>
          <c:orientation val="minMax"/>
        </c:scaling>
        <c:delete val="1"/>
        <c:axPos val="b"/>
        <c:numFmt formatCode="General" sourceLinked="1"/>
        <c:tickLblPos val="none"/>
        <c:crossAx val="456041112"/>
        <c:crosses val="autoZero"/>
        <c:auto val="1"/>
        <c:lblAlgn val="ctr"/>
        <c:lblOffset val="100"/>
      </c:catAx>
      <c:spPr>
        <a:solidFill>
          <a:sysClr val="window" lastClr="FFFFFF"/>
        </a:solidFill>
      </c:spPr>
    </c:plotArea>
    <c:legend>
      <c:legendPos val="r"/>
      <c:layout>
        <c:manualLayout>
          <c:xMode val="edge"/>
          <c:yMode val="edge"/>
          <c:x val="0.7860838630111"/>
          <c:y val="0.0725002480549919"/>
          <c:w val="0.212178754387629"/>
          <c:h val="0.927499751945008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solidFill>
        <a:sysClr val="windowText" lastClr="000000"/>
      </a:solidFill>
    </a:ln>
  </c:spPr>
  <c:txPr>
    <a:bodyPr/>
    <a:lstStyle/>
    <a:p>
      <a:pPr>
        <a:defRPr sz="800">
          <a:latin typeface="+mj-lt"/>
        </a:defRPr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C5A6D-BDB3-214F-A633-EF1DB909C4A1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555D-EEFA-AB4B-97D3-768C81AD4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A6C86-8BB2-5143-AAB1-FC97D8DFC25A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30F47-638F-144C-ABCC-301CAC6A6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571" dirty="0" smtClean="0"/>
              <a:t>Examining three education systems that have bounced back from conflict and crises and increased enrolment dramatically:  Benin, Cambodia &amp; Ethiopia. </a:t>
            </a:r>
          </a:p>
          <a:p>
            <a:pPr lvl="1"/>
            <a:r>
              <a:rPr lang="en-US" sz="2286" dirty="0" smtClean="0"/>
              <a:t>Part of BMGF-funded ODI project aiming to examine post-1990 country-level progress in development across eight sectors.</a:t>
            </a:r>
          </a:p>
          <a:p>
            <a:pPr lvl="1"/>
            <a:r>
              <a:rPr lang="en-US" sz="2286" dirty="0" smtClean="0"/>
              <a:t>Presentation will focus particularly on two post-conflict countries (</a:t>
            </a:r>
            <a:r>
              <a:rPr lang="en-US" sz="2286" b="1" u="sng" dirty="0" smtClean="0"/>
              <a:t>Cambodia &amp; Ethiopia</a:t>
            </a:r>
            <a:r>
              <a:rPr lang="en-US" sz="2286" dirty="0" smtClean="0"/>
              <a:t>).</a:t>
            </a:r>
          </a:p>
          <a:p>
            <a:pPr lvl="1"/>
            <a:endParaRPr lang="en-US" sz="2286" dirty="0" smtClean="0"/>
          </a:p>
          <a:p>
            <a:r>
              <a:rPr lang="en-US" sz="2588" dirty="0" smtClean="0"/>
              <a:t>How and why do education systems recover after crises, wars and sustained instability? How is this sustained in long term?</a:t>
            </a:r>
          </a:p>
          <a:p>
            <a:endParaRPr lang="en-US" sz="2588" dirty="0" smtClean="0"/>
          </a:p>
          <a:p>
            <a:r>
              <a:rPr lang="en-US" sz="2600" dirty="0" smtClean="0"/>
              <a:t>Enrolment increases during post-conflict reconstruction depend heavily on development of planning &amp; information systems, inclusiveness, financial commitments (UNESCO, 2011).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30F47-638F-144C-ABCC-301CAC6A6B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30F47-638F-144C-ABCC-301CAC6A6B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Girls in Ethiopia today are also much less likely to never go to school. Figure 3 compares girls in different age cohorts in 2005, thereby providing a proxy for cross-time improvements in access to education. The proportion of girls who have zero years of education is declining significantly: 64% of girls aged 23-27 have never been to school but this has dropped below 50% for girls aged 7-16. Moreover, the rate of education poverty is declining at a much faster rate in the poorest quintiles, although large disparities remain, particularly between the richest 20% and the remaining 80%.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30F47-638F-144C-ABCC-301CAC6A6B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323" dirty="0" smtClean="0"/>
              <a:t>In both Ethiopia and Cambodia post-conflict political constellations created a </a:t>
            </a:r>
            <a:r>
              <a:rPr lang="en-US" sz="2323" b="1" dirty="0" smtClean="0"/>
              <a:t>conducive environment for effective education reforms</a:t>
            </a:r>
            <a:r>
              <a:rPr lang="en-US" sz="2323" dirty="0" smtClean="0"/>
              <a:t>. </a:t>
            </a:r>
          </a:p>
          <a:p>
            <a:pPr lvl="1"/>
            <a:r>
              <a:rPr lang="en-US" sz="2123" dirty="0" smtClean="0"/>
              <a:t>Both had substantial donor presence, development of sector planning and similar key initiatives.</a:t>
            </a:r>
          </a:p>
          <a:p>
            <a:pPr lvl="1"/>
            <a:r>
              <a:rPr lang="en-US" sz="2123" dirty="0" smtClean="0"/>
              <a:t>Both made substantial gains in improving access and equity.</a:t>
            </a:r>
          </a:p>
          <a:p>
            <a:pPr lvl="1"/>
            <a:endParaRPr lang="en-US" sz="2123" dirty="0" smtClean="0"/>
          </a:p>
          <a:p>
            <a:r>
              <a:rPr lang="en-US" dirty="0" smtClean="0"/>
              <a:t>Greater success in sustainable achievement of goals in Ethiopia, where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education has been long-term national priority supported at very top levels of EPRDF.</a:t>
            </a:r>
          </a:p>
          <a:p>
            <a:pPr lvl="1"/>
            <a:r>
              <a:rPr lang="en-US" dirty="0" smtClean="0"/>
              <a:t>In Ethiopia education was seen as integral to peace- and state-building efforts, maintaining control, and broader development efforts.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30F47-638F-144C-ABCC-301CAC6A6B0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86" dirty="0" smtClean="0"/>
              <a:t>Instability, low capacity, little government legitimacy and few resources. </a:t>
            </a:r>
          </a:p>
          <a:p>
            <a:pPr lvl="1"/>
            <a:r>
              <a:rPr lang="en-US" sz="2371" dirty="0" smtClean="0"/>
              <a:t>Deep sub-national divisions and severe poverty paired with a desire for stability at all costs.</a:t>
            </a:r>
          </a:p>
          <a:p>
            <a:pPr lvl="1"/>
            <a:endParaRPr lang="en-US" sz="2371" dirty="0" smtClean="0"/>
          </a:p>
          <a:p>
            <a:r>
              <a:rPr lang="en-US" sz="2486" dirty="0" smtClean="0"/>
              <a:t>Ethiopia: 16 years of civil war had decimated education system; enrolment at all-time low. </a:t>
            </a:r>
          </a:p>
          <a:p>
            <a:pPr>
              <a:buNone/>
            </a:pPr>
            <a:endParaRPr lang="en-US" sz="2486" dirty="0" smtClean="0"/>
          </a:p>
          <a:p>
            <a:r>
              <a:rPr lang="en-US" sz="2486" dirty="0" smtClean="0"/>
              <a:t>Cambodia: Khmer Rouge genocide had targeted educated class and schools/universities.</a:t>
            </a:r>
          </a:p>
          <a:p>
            <a:pPr lvl="2">
              <a:spcAft>
                <a:spcPts val="600"/>
              </a:spcAft>
            </a:pPr>
            <a:r>
              <a:rPr lang="en-US" sz="1886" dirty="0" smtClean="0"/>
              <a:t>Killed 67% of primary and secondary students, 75% of teachers, 96% of university students.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30F47-638F-144C-ABCC-301CAC6A6B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30F47-638F-144C-ABCC-301CAC6A6B0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30F47-638F-144C-ABCC-301CAC6A6B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30F47-638F-144C-ABCC-301CAC6A6B0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CD1CB2-5B3F-3049-83EA-A72F13ED820D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A86C01-6AEF-804F-94FE-632925F71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1CB2-5B3F-3049-83EA-A72F13ED820D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6C01-6AEF-804F-94FE-632925F71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1CB2-5B3F-3049-83EA-A72F13ED820D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6C01-6AEF-804F-94FE-632925F71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CD1CB2-5B3F-3049-83EA-A72F13ED820D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A86C01-6AEF-804F-94FE-632925F712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CD1CB2-5B3F-3049-83EA-A72F13ED820D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A86C01-6AEF-804F-94FE-632925F71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1CB2-5B3F-3049-83EA-A72F13ED820D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6C01-6AEF-804F-94FE-632925F712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1CB2-5B3F-3049-83EA-A72F13ED820D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6C01-6AEF-804F-94FE-632925F712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CD1CB2-5B3F-3049-83EA-A72F13ED820D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A86C01-6AEF-804F-94FE-632925F712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D1CB2-5B3F-3049-83EA-A72F13ED820D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6C01-6AEF-804F-94FE-632925F71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CD1CB2-5B3F-3049-83EA-A72F13ED820D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A86C01-6AEF-804F-94FE-632925F712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CD1CB2-5B3F-3049-83EA-A72F13ED820D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A86C01-6AEF-804F-94FE-632925F712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CD1CB2-5B3F-3049-83EA-A72F13ED820D}" type="datetimeFigureOut">
              <a:rPr lang="en-US" smtClean="0"/>
              <a:pPr/>
              <a:t>3/31/11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A86C01-6AEF-804F-94FE-632925F71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akob.engel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4520"/>
            <a:ext cx="7772400" cy="2756735"/>
          </a:xfrm>
        </p:spPr>
        <p:txBody>
          <a:bodyPr>
            <a:normAutofit/>
          </a:bodyPr>
          <a:lstStyle/>
          <a:p>
            <a:r>
              <a:rPr lang="en-GB" b="1" dirty="0" smtClean="0"/>
              <a:t>The politics of education reforms in post-conflict countries: Learning from progress in Cambodia and </a:t>
            </a:r>
            <a:r>
              <a:rPr lang="en-GB" b="1" dirty="0" smtClean="0"/>
              <a:t>Ethiopia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05892"/>
            <a:ext cx="7772400" cy="1873913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sz="2400" dirty="0" smtClean="0"/>
              <a:t>Jakob Engel</a:t>
            </a:r>
          </a:p>
          <a:p>
            <a:pPr algn="r"/>
            <a:r>
              <a:rPr lang="en-US" sz="2400" dirty="0" smtClean="0"/>
              <a:t>Research Consultant (Overseas Development Institute)</a:t>
            </a:r>
            <a:endParaRPr lang="en-US" sz="2400" dirty="0" smtClean="0"/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International </a:t>
            </a:r>
            <a:r>
              <a:rPr lang="en-US" sz="2400" dirty="0" smtClean="0"/>
              <a:t>Connections in Education and </a:t>
            </a:r>
            <a:r>
              <a:rPr lang="en-US" sz="2400" dirty="0" smtClean="0"/>
              <a:t>Development – </a:t>
            </a:r>
            <a:r>
              <a:rPr lang="en-US" sz="2400" i="1" dirty="0" smtClean="0"/>
              <a:t>“Education &amp; Peace”</a:t>
            </a:r>
          </a:p>
          <a:p>
            <a:pPr algn="r"/>
            <a:r>
              <a:rPr lang="en-US" sz="2400" dirty="0" smtClean="0"/>
              <a:t>Saturday</a:t>
            </a:r>
            <a:r>
              <a:rPr lang="en-US" sz="2400" dirty="0" smtClean="0"/>
              <a:t>, 2 April 2011</a:t>
            </a:r>
          </a:p>
          <a:p>
            <a:endParaRPr lang="en-US" sz="2400" dirty="0"/>
          </a:p>
        </p:txBody>
      </p:sp>
      <p:pic>
        <p:nvPicPr>
          <p:cNvPr id="4" name="Picture 5" descr="odi_circle_logo_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1270" y="0"/>
            <a:ext cx="1512730" cy="1512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Who is leading the reform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Ethiopia: education seen as central strategic pillar to combat poverty and unite fragmented nation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enables education reforms</a:t>
            </a:r>
            <a:r>
              <a:rPr lang="en-US" dirty="0" smtClean="0">
                <a:sym typeface="Wingdings"/>
              </a:rPr>
              <a:t>.</a:t>
            </a:r>
          </a:p>
          <a:p>
            <a:pPr lvl="1"/>
            <a:r>
              <a:rPr lang="en-US" dirty="0" smtClean="0">
                <a:sym typeface="Wingdings"/>
              </a:rPr>
              <a:t>Integrated into constitution and key EPRDF policies.</a:t>
            </a:r>
          </a:p>
          <a:p>
            <a:pPr lvl="1"/>
            <a:r>
              <a:rPr lang="en-US" dirty="0" smtClean="0">
                <a:sym typeface="Wingdings"/>
              </a:rPr>
              <a:t>Close cooperation with donors, but Government led.</a:t>
            </a:r>
            <a:endParaRPr lang="en-US" dirty="0" smtClean="0"/>
          </a:p>
          <a:p>
            <a:pPr lvl="1"/>
            <a:endParaRPr lang="en-US" dirty="0" smtClean="0">
              <a:sym typeface="Wingdings"/>
            </a:endParaRPr>
          </a:p>
          <a:p>
            <a:r>
              <a:rPr lang="en-US" dirty="0" smtClean="0"/>
              <a:t>Cambodia</a:t>
            </a:r>
            <a:r>
              <a:rPr lang="en-US" dirty="0" smtClean="0"/>
              <a:t>: education reforms driven by</a:t>
            </a:r>
            <a:r>
              <a:rPr lang="en-US" dirty="0" smtClean="0"/>
              <a:t> Minister of Education in </a:t>
            </a:r>
            <a:r>
              <a:rPr lang="en-US" dirty="0" smtClean="0"/>
              <a:t>late 1990s following continued </a:t>
            </a:r>
            <a:r>
              <a:rPr lang="en-US" dirty="0" smtClean="0"/>
              <a:t>instability and “</a:t>
            </a:r>
            <a:r>
              <a:rPr lang="en-US" dirty="0" err="1" smtClean="0"/>
              <a:t>donorship</a:t>
            </a:r>
            <a:r>
              <a:rPr lang="en-US" dirty="0" smtClean="0"/>
              <a:t> phase” </a:t>
            </a:r>
            <a:r>
              <a:rPr lang="en-US" dirty="0" smtClean="0"/>
              <a:t>in mid-90s.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“Two-headed” government led to weak </a:t>
            </a:r>
            <a:r>
              <a:rPr lang="en-US" dirty="0" smtClean="0"/>
              <a:t> </a:t>
            </a:r>
            <a:r>
              <a:rPr lang="en-US" dirty="0" smtClean="0"/>
              <a:t>social sector. </a:t>
            </a:r>
          </a:p>
          <a:p>
            <a:pPr lvl="1"/>
            <a:r>
              <a:rPr lang="en-US" dirty="0" err="1" smtClean="0"/>
              <a:t>Toh</a:t>
            </a:r>
            <a:r>
              <a:rPr lang="en-US" dirty="0" smtClean="0"/>
              <a:t> </a:t>
            </a:r>
            <a:r>
              <a:rPr lang="en-US" dirty="0" smtClean="0"/>
              <a:t>La</a:t>
            </a:r>
            <a:r>
              <a:rPr lang="en-US" dirty="0" smtClean="0"/>
              <a:t> saw window of opportunity to develop </a:t>
            </a:r>
            <a:r>
              <a:rPr lang="en-US" dirty="0" err="1" smtClean="0"/>
              <a:t>SWAp</a:t>
            </a:r>
            <a:r>
              <a:rPr lang="en-US" dirty="0" smtClean="0"/>
              <a:t> framework in close </a:t>
            </a:r>
            <a:r>
              <a:rPr lang="en-US" dirty="0" err="1" smtClean="0"/>
              <a:t>parnership</a:t>
            </a:r>
            <a:r>
              <a:rPr lang="en-US" dirty="0" smtClean="0"/>
              <a:t> with donors.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How is inclusion promoted in education reforms?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Ethiopia: </a:t>
            </a:r>
            <a:r>
              <a:rPr lang="en-US" dirty="0" err="1" smtClean="0"/>
              <a:t>Marginalisation</a:t>
            </a:r>
            <a:r>
              <a:rPr lang="en-US" dirty="0" smtClean="0"/>
              <a:t> </a:t>
            </a:r>
            <a:r>
              <a:rPr lang="en-US" dirty="0" smtClean="0"/>
              <a:t>of rural poor and women’s equality seen as key priority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fee abolition,</a:t>
            </a:r>
            <a:r>
              <a:rPr lang="en-US" dirty="0" smtClean="0">
                <a:sym typeface="Wingdings"/>
              </a:rPr>
              <a:t> affirmative action</a:t>
            </a:r>
            <a:r>
              <a:rPr lang="en-US" dirty="0" smtClean="0">
                <a:sym typeface="Wingdings"/>
              </a:rPr>
              <a:t>,</a:t>
            </a:r>
            <a:r>
              <a:rPr lang="en-US" dirty="0" smtClean="0">
                <a:sym typeface="Wingdings"/>
              </a:rPr>
              <a:t> rural school construction. </a:t>
            </a:r>
            <a:endParaRPr lang="en-US" dirty="0" smtClean="0"/>
          </a:p>
          <a:p>
            <a:pPr lvl="1"/>
            <a:r>
              <a:rPr lang="en-US" dirty="0" smtClean="0"/>
              <a:t>Language policy and curriculum reform was vital to promoting greater regional autonomy and</a:t>
            </a:r>
            <a:r>
              <a:rPr lang="en-US" dirty="0" smtClean="0"/>
              <a:t> cohesion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Increased focus on social protection (PSNP) and non-formal education to reach chronic poor and pastoral </a:t>
            </a:r>
            <a:r>
              <a:rPr lang="en-US" dirty="0" smtClean="0"/>
              <a:t>population.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Cambodia: Reforms focused on expanding system through</a:t>
            </a:r>
            <a:r>
              <a:rPr lang="en-US" dirty="0" smtClean="0"/>
              <a:t> school construction and </a:t>
            </a:r>
            <a:r>
              <a:rPr lang="en-US" dirty="0" smtClean="0"/>
              <a:t>gradual fee </a:t>
            </a:r>
            <a:r>
              <a:rPr lang="en-US" dirty="0" smtClean="0"/>
              <a:t>abolition.  </a:t>
            </a:r>
          </a:p>
          <a:p>
            <a:pPr lvl="1"/>
            <a:r>
              <a:rPr lang="en-US" dirty="0" smtClean="0"/>
              <a:t>Less initial focus on demand-side initiatives, though some highly </a:t>
            </a:r>
            <a:r>
              <a:rPr lang="en-US" dirty="0" smtClean="0"/>
              <a:t>innovative</a:t>
            </a:r>
            <a:r>
              <a:rPr lang="en-US" dirty="0" smtClean="0"/>
              <a:t> NGO-piloted approaches. </a:t>
            </a:r>
          </a:p>
          <a:p>
            <a:pPr lvl="1"/>
            <a:r>
              <a:rPr lang="en-US" dirty="0" smtClean="0"/>
              <a:t>Curriculum </a:t>
            </a:r>
            <a:r>
              <a:rPr lang="en-US" dirty="0" smtClean="0"/>
              <a:t>reforms have been gradual and highly politically sensitive (esp. </a:t>
            </a:r>
            <a:r>
              <a:rPr lang="en-US" dirty="0" smtClean="0"/>
              <a:t>on Khmer Rouge genocide)</a:t>
            </a:r>
            <a:r>
              <a:rPr lang="en-US" dirty="0" smtClean="0"/>
              <a:t>. 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Developing planning </a:t>
            </a:r>
            <a:r>
              <a:rPr lang="en-US" dirty="0" smtClean="0"/>
              <a:t>and information </a:t>
            </a:r>
            <a:r>
              <a:rPr lang="en-US" dirty="0" smtClean="0"/>
              <a:t>systems.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Development of sector-wide planning has been central to facilitating improvements in both countries.</a:t>
            </a:r>
          </a:p>
          <a:p>
            <a:pPr lvl="1"/>
            <a:r>
              <a:rPr lang="en-US" dirty="0" smtClean="0"/>
              <a:t>Development of sector plans allowed initiation of MDG- and EFA-driven reform processes.</a:t>
            </a:r>
            <a:endParaRPr lang="en-US" dirty="0" smtClean="0"/>
          </a:p>
          <a:p>
            <a:pPr marL="282575" lvl="1" indent="-282575">
              <a:spcBef>
                <a:spcPts val="2000"/>
              </a:spcBef>
            </a:pPr>
            <a:r>
              <a:rPr lang="en-US" sz="2378" dirty="0" smtClean="0"/>
              <a:t>Ethiopia: </a:t>
            </a:r>
            <a:r>
              <a:rPr lang="en-US" sz="2378" dirty="0" smtClean="0">
                <a:sym typeface="Wingdings"/>
              </a:rPr>
              <a:t>ESDP as highly effective EFA </a:t>
            </a:r>
            <a:r>
              <a:rPr lang="en-US" sz="2378" dirty="0" smtClean="0">
                <a:sym typeface="Wingdings"/>
              </a:rPr>
              <a:t>plans that have facilitated remarkably effective policy implementation.</a:t>
            </a:r>
            <a:endParaRPr lang="en-US" sz="2378" dirty="0" smtClean="0"/>
          </a:p>
          <a:p>
            <a:pPr lvl="1"/>
            <a:r>
              <a:rPr lang="en-US" dirty="0" smtClean="0"/>
              <a:t>Information systems and reporting is improving rapidly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Cambodia’s ESP/ESSP framework has enabled large improvements in sector planning &amp;implementation.</a:t>
            </a:r>
          </a:p>
          <a:p>
            <a:pPr lvl="1"/>
            <a:r>
              <a:rPr lang="en-US" dirty="0" smtClean="0"/>
              <a:t>Important </a:t>
            </a:r>
            <a:r>
              <a:rPr lang="en-US" dirty="0" smtClean="0"/>
              <a:t>role of donors in facilitating</a:t>
            </a:r>
            <a:r>
              <a:rPr lang="en-US" dirty="0" smtClean="0"/>
              <a:t> this, though has </a:t>
            </a:r>
            <a:r>
              <a:rPr lang="en-US" dirty="0" smtClean="0"/>
              <a:t>raised questions about ownership of </a:t>
            </a:r>
            <a:r>
              <a:rPr lang="en-US" dirty="0" smtClean="0"/>
              <a:t>process. </a:t>
            </a:r>
          </a:p>
          <a:p>
            <a:pPr lvl="1"/>
            <a:r>
              <a:rPr lang="en-US" dirty="0" smtClean="0"/>
              <a:t>Very modern EMIS system, though reporting is patchy.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Ethiopia: enormous increases in government expenditure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267"/>
                <a:gridCol w="4487333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Calibri"/>
                          <a:ea typeface="Cambria"/>
                          <a:cs typeface="Times New Roman"/>
                        </a:rPr>
                        <a:t>Year</a:t>
                      </a:r>
                      <a:endParaRPr lang="en-US" sz="2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latin typeface="Calibri"/>
                          <a:ea typeface="Cambria"/>
                          <a:cs typeface="Times New Roman"/>
                        </a:rPr>
                        <a:t>Education expenditure as share of total </a:t>
                      </a:r>
                      <a:r>
                        <a:rPr lang="en-GB" sz="2400" b="1" dirty="0">
                          <a:latin typeface="Calibri"/>
                          <a:ea typeface="Cambria"/>
                          <a:cs typeface="Times New Roman"/>
                        </a:rPr>
                        <a:t>government expenditure (percent)</a:t>
                      </a:r>
                      <a:endParaRPr lang="en-US" sz="2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mbria"/>
                          <a:cs typeface="Times New Roman"/>
                        </a:rPr>
                        <a:t>1980</a:t>
                      </a:r>
                      <a:endParaRPr lang="en-US" sz="2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mbria"/>
                          <a:cs typeface="Times New Roman"/>
                        </a:rPr>
                        <a:t>8.6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mbria"/>
                          <a:cs typeface="Times New Roman"/>
                        </a:rPr>
                        <a:t>1985</a:t>
                      </a:r>
                      <a:endParaRPr lang="en-US" sz="2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mbria"/>
                          <a:cs typeface="Times New Roman"/>
                        </a:rPr>
                        <a:t>8.2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mbria"/>
                          <a:cs typeface="Times New Roman"/>
                        </a:rPr>
                        <a:t>1990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mbria"/>
                          <a:cs typeface="Times New Roman"/>
                        </a:rPr>
                        <a:t>7.5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mbria"/>
                          <a:cs typeface="Times New Roman"/>
                        </a:rPr>
                        <a:t>1995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mbria"/>
                          <a:cs typeface="Times New Roman"/>
                        </a:rPr>
                        <a:t>13.8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mbria"/>
                          <a:cs typeface="Times New Roman"/>
                        </a:rPr>
                        <a:t>2000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mbria"/>
                          <a:cs typeface="Times New Roman"/>
                        </a:rPr>
                        <a:t>13.6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mbria"/>
                          <a:cs typeface="Times New Roman"/>
                        </a:rPr>
                        <a:t>2005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mbria"/>
                          <a:cs typeface="Times New Roman"/>
                        </a:rPr>
                        <a:t>16.7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mbria"/>
                          <a:cs typeface="Times New Roman"/>
                        </a:rPr>
                        <a:t>2009</a:t>
                      </a:r>
                      <a:endParaRPr lang="en-US" sz="24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mbria"/>
                          <a:cs typeface="Times New Roman"/>
                        </a:rPr>
                        <a:t>23.6</a:t>
                      </a:r>
                      <a:endParaRPr lang="en-US" sz="2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7532" marR="67532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Cambodia: </a:t>
            </a:r>
            <a:r>
              <a:rPr lang="en-GB" dirty="0" smtClean="0"/>
              <a:t>Increases in education expenditure and aid to education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60769"/>
          <a:ext cx="8432800" cy="4435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6495495"/>
            <a:ext cx="6043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MoEYS</a:t>
            </a:r>
            <a:r>
              <a:rPr lang="en-US" dirty="0" smtClean="0"/>
              <a:t> data and CDC data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Building </a:t>
            </a:r>
            <a:r>
              <a:rPr lang="en-US" dirty="0" err="1" smtClean="0"/>
              <a:t>decentralised</a:t>
            </a:r>
            <a:r>
              <a:rPr lang="en-US" dirty="0" smtClean="0"/>
              <a:t> capacity and facilitating participation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Decentralizing </a:t>
            </a:r>
            <a:r>
              <a:rPr lang="en-US" dirty="0" smtClean="0"/>
              <a:t>service delivery </a:t>
            </a:r>
            <a:r>
              <a:rPr lang="en-US" dirty="0" smtClean="0"/>
              <a:t>was </a:t>
            </a:r>
            <a:r>
              <a:rPr lang="en-US" dirty="0" smtClean="0"/>
              <a:t>initiated much earlier and more</a:t>
            </a:r>
            <a:r>
              <a:rPr lang="en-US" dirty="0" smtClean="0"/>
              <a:t> substantially in Ethiopia. </a:t>
            </a:r>
          </a:p>
          <a:p>
            <a:pPr lvl="1"/>
            <a:r>
              <a:rPr lang="en-US" dirty="0" smtClean="0"/>
              <a:t>Heavy focus on capacity </a:t>
            </a:r>
            <a:r>
              <a:rPr lang="en-US" dirty="0" smtClean="0"/>
              <a:t>development at local levels.</a:t>
            </a:r>
            <a:endParaRPr lang="en-US" dirty="0" smtClean="0"/>
          </a:p>
          <a:p>
            <a:pPr lvl="1"/>
            <a:r>
              <a:rPr lang="en-US" dirty="0" smtClean="0"/>
              <a:t>Greater </a:t>
            </a:r>
            <a:r>
              <a:rPr lang="en-US" dirty="0" smtClean="0"/>
              <a:t>mechanisms for </a:t>
            </a:r>
            <a:r>
              <a:rPr lang="en-US" dirty="0" smtClean="0"/>
              <a:t>participation and accountability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intense volunteer efforts to </a:t>
            </a:r>
            <a:r>
              <a:rPr lang="en-US" dirty="0" smtClean="0"/>
              <a:t>achieve enrolment targets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Within one-party system some avenues for expression at local levels though coercion is not uncommon.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Cambodia,</a:t>
            </a:r>
            <a:r>
              <a:rPr lang="en-US" dirty="0" smtClean="0"/>
              <a:t> </a:t>
            </a:r>
            <a:r>
              <a:rPr lang="en-US" dirty="0" err="1" smtClean="0"/>
              <a:t>decentralisation</a:t>
            </a:r>
            <a:r>
              <a:rPr lang="en-US" dirty="0" smtClean="0"/>
              <a:t> reforms are stalled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few mechanisms for </a:t>
            </a:r>
            <a:r>
              <a:rPr lang="en-US" dirty="0" smtClean="0">
                <a:sym typeface="Wingdings"/>
              </a:rPr>
              <a:t>accountability. </a:t>
            </a:r>
            <a:endParaRPr lang="en-US" dirty="0" smtClean="0"/>
          </a:p>
          <a:p>
            <a:pPr lvl="1"/>
            <a:r>
              <a:rPr lang="en-US" dirty="0" smtClean="0"/>
              <a:t>High levels of suspicion and wariness to</a:t>
            </a:r>
            <a:r>
              <a:rPr lang="en-US" dirty="0" smtClean="0"/>
              <a:t> participate due </a:t>
            </a:r>
            <a:r>
              <a:rPr lang="en-US" dirty="0" smtClean="0"/>
              <a:t>to continued fear</a:t>
            </a:r>
            <a:r>
              <a:rPr lang="en-US" dirty="0" smtClean="0"/>
              <a:t> and </a:t>
            </a:r>
            <a:r>
              <a:rPr lang="en-US" dirty="0" smtClean="0"/>
              <a:t>legacy of instability.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More active participation frequently </a:t>
            </a:r>
            <a:r>
              <a:rPr lang="en-US" dirty="0" smtClean="0"/>
              <a:t>concentrated around traditional sources of local </a:t>
            </a:r>
            <a:r>
              <a:rPr lang="en-US" dirty="0" err="1" smtClean="0"/>
              <a:t>organisation</a:t>
            </a:r>
            <a:r>
              <a:rPr lang="en-US" dirty="0" smtClean="0"/>
              <a:t> (e.g. pagoda).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tentative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Both countries are approaching UPE and making substantial strides in improving secondary school access. </a:t>
            </a:r>
          </a:p>
          <a:p>
            <a:pPr lvl="1"/>
            <a:r>
              <a:rPr lang="en-US" dirty="0" smtClean="0"/>
              <a:t>Supply</a:t>
            </a:r>
            <a:r>
              <a:rPr lang="en-US" dirty="0" smtClean="0"/>
              <a:t>-side </a:t>
            </a:r>
            <a:r>
              <a:rPr lang="en-US" dirty="0" smtClean="0"/>
              <a:t>measures effectively </a:t>
            </a:r>
            <a:r>
              <a:rPr lang="en-US" dirty="0" smtClean="0"/>
              <a:t>complemented</a:t>
            </a:r>
            <a:r>
              <a:rPr lang="en-US" dirty="0" smtClean="0"/>
              <a:t> demand</a:t>
            </a:r>
            <a:r>
              <a:rPr lang="en-US" dirty="0" smtClean="0"/>
              <a:t>-side</a:t>
            </a:r>
            <a:r>
              <a:rPr lang="en-US" dirty="0" smtClean="0"/>
              <a:t> initiatives – integral </a:t>
            </a:r>
            <a:r>
              <a:rPr lang="en-US" dirty="0" smtClean="0"/>
              <a:t>to increasing enrolment and equity.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Making </a:t>
            </a:r>
            <a:r>
              <a:rPr lang="en-US" i="1" dirty="0" smtClean="0"/>
              <a:t>education central to broader peace- and state-building efforts in aftermath of </a:t>
            </a:r>
            <a:r>
              <a:rPr lang="en-US" i="1" dirty="0" smtClean="0"/>
              <a:t>conflict, as Ethiopia did, </a:t>
            </a:r>
            <a:r>
              <a:rPr lang="en-US" i="1" dirty="0" smtClean="0"/>
              <a:t>can be highly </a:t>
            </a:r>
            <a:r>
              <a:rPr lang="en-US" i="1" dirty="0" smtClean="0"/>
              <a:t>beneficial</a:t>
            </a:r>
            <a:r>
              <a:rPr lang="en-US" i="1" dirty="0" smtClean="0"/>
              <a:t> </a:t>
            </a:r>
            <a:r>
              <a:rPr lang="en-US" i="1" dirty="0" smtClean="0"/>
              <a:t>for broader development priorities</a:t>
            </a:r>
            <a:r>
              <a:rPr lang="en-US" i="1" dirty="0" smtClean="0"/>
              <a:t>.</a:t>
            </a:r>
            <a:r>
              <a:rPr lang="en-US" i="1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Ownership and </a:t>
            </a:r>
            <a:r>
              <a:rPr lang="en-US" u="sng" dirty="0" smtClean="0"/>
              <a:t>sustained</a:t>
            </a:r>
            <a:r>
              <a:rPr lang="en-US" dirty="0" smtClean="0"/>
              <a:t> prioritization of education at top is vital to ensuring success of post-conflict reform process.</a:t>
            </a:r>
          </a:p>
          <a:p>
            <a:pPr lvl="1"/>
            <a:r>
              <a:rPr lang="en-US" dirty="0" smtClean="0"/>
              <a:t>Greater expenditure, </a:t>
            </a:r>
            <a:r>
              <a:rPr lang="en-US" u="sng" dirty="0" smtClean="0"/>
              <a:t>nationally owned</a:t>
            </a:r>
            <a:r>
              <a:rPr lang="en-US" dirty="0" smtClean="0"/>
              <a:t> planning system, greater local capacity and more </a:t>
            </a:r>
            <a:r>
              <a:rPr lang="en-US" dirty="0" smtClean="0"/>
              <a:t>participatory decentralized mechanisms is likely to make achievements more sustainable in Ethiopia </a:t>
            </a:r>
            <a:r>
              <a:rPr lang="en-US" dirty="0" smtClean="0"/>
              <a:t>than </a:t>
            </a:r>
            <a:r>
              <a:rPr lang="en-US" dirty="0" smtClean="0"/>
              <a:t>Cambodia.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High levels of financing and aid are vital and must be sustained – but cannot substitute for continued political will.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Where are we now? </a:t>
            </a:r>
            <a:br>
              <a:rPr lang="en-US" dirty="0" smtClean="0"/>
            </a:br>
            <a:r>
              <a:rPr lang="en-US" dirty="0" smtClean="0"/>
              <a:t>Challenges and 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Poor </a:t>
            </a:r>
            <a:r>
              <a:rPr lang="en-US" dirty="0" smtClean="0"/>
              <a:t>levels of learning, crowded classrooms, low teacher morale.</a:t>
            </a:r>
            <a:endParaRPr lang="en-US" dirty="0" smtClean="0"/>
          </a:p>
          <a:p>
            <a:pPr lvl="1"/>
            <a:r>
              <a:rPr lang="en-US" dirty="0" smtClean="0"/>
              <a:t>Skills development and transition to secondary </a:t>
            </a:r>
            <a:r>
              <a:rPr lang="en-US" dirty="0" smtClean="0"/>
              <a:t>and </a:t>
            </a:r>
            <a:r>
              <a:rPr lang="en-US" dirty="0" err="1" smtClean="0"/>
              <a:t>labour</a:t>
            </a:r>
            <a:r>
              <a:rPr lang="en-US" dirty="0" smtClean="0"/>
              <a:t> market has thus far been insufficiently addressed.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Large </a:t>
            </a:r>
            <a:r>
              <a:rPr lang="en-US" dirty="0" smtClean="0"/>
              <a:t>numbers of </a:t>
            </a:r>
            <a:r>
              <a:rPr lang="en-US" dirty="0" smtClean="0"/>
              <a:t>chronically </a:t>
            </a:r>
            <a:r>
              <a:rPr lang="en-US" dirty="0" smtClean="0"/>
              <a:t>poor remain out of school – continued focus on social protection, reducing food insecurity, maternal health &amp; literacy.</a:t>
            </a:r>
          </a:p>
          <a:p>
            <a:pPr lvl="1"/>
            <a:r>
              <a:rPr lang="en-US" dirty="0" smtClean="0"/>
              <a:t>Overlapping sources of </a:t>
            </a:r>
            <a:r>
              <a:rPr lang="en-US" dirty="0" err="1" smtClean="0"/>
              <a:t>marginalisation</a:t>
            </a:r>
            <a:r>
              <a:rPr lang="en-US" dirty="0" smtClean="0"/>
              <a:t> need to be taken into account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Increasing </a:t>
            </a:r>
            <a:r>
              <a:rPr lang="en-US" dirty="0" err="1" smtClean="0"/>
              <a:t>centralisation</a:t>
            </a:r>
            <a:r>
              <a:rPr lang="en-US" dirty="0" smtClean="0"/>
              <a:t> of power around both EPRDF and CPP has also made party affiliation even more central to </a:t>
            </a:r>
            <a:r>
              <a:rPr lang="en-US" dirty="0" smtClean="0"/>
              <a:t>advancement and is reducing the effectiveness of governance.</a:t>
            </a:r>
          </a:p>
          <a:p>
            <a:pPr lvl="1"/>
            <a:r>
              <a:rPr lang="en-US" dirty="0" smtClean="0"/>
              <a:t>Ethiopia: Command structure may have been beneficial for achieving quantitative targets but may not be suited to address quality deficits. </a:t>
            </a:r>
          </a:p>
          <a:p>
            <a:pPr lvl="1"/>
            <a:r>
              <a:rPr lang="en-US" dirty="0" smtClean="0"/>
              <a:t>Cambodia: Stalled </a:t>
            </a:r>
            <a:r>
              <a:rPr lang="en-US" dirty="0" err="1" smtClean="0"/>
              <a:t>decentralisation</a:t>
            </a:r>
            <a:r>
              <a:rPr lang="en-US" dirty="0" smtClean="0"/>
              <a:t> reforms have led to more </a:t>
            </a:r>
            <a:r>
              <a:rPr lang="en-US" dirty="0" err="1" smtClean="0"/>
              <a:t>deconcentrated</a:t>
            </a:r>
            <a:r>
              <a:rPr lang="en-US" dirty="0" smtClean="0"/>
              <a:t> administration but without focus on </a:t>
            </a:r>
            <a:r>
              <a:rPr lang="en-US" dirty="0" smtClean="0"/>
              <a:t>accountability.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022350"/>
            <a:ext cx="6762749" cy="1470025"/>
          </a:xfrm>
        </p:spPr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Jakob Engel</a:t>
            </a:r>
          </a:p>
          <a:p>
            <a:pPr algn="r"/>
            <a:r>
              <a:rPr lang="en-US" dirty="0" smtClean="0">
                <a:hlinkClick r:id="rId2"/>
              </a:rPr>
              <a:t>j</a:t>
            </a:r>
            <a:r>
              <a:rPr lang="en-US" dirty="0" smtClean="0">
                <a:hlinkClick r:id="rId2"/>
              </a:rPr>
              <a:t>akob.engel@gmail.com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Looking at progress in the context of post-conflict fragility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9463" y="1828800"/>
            <a:ext cx="7583487" cy="4522148"/>
          </a:xfrm>
        </p:spPr>
        <p:txBody>
          <a:bodyPr>
            <a:normAutofit fontScale="77500" lnSpcReduction="20000"/>
          </a:bodyPr>
          <a:lstStyle/>
          <a:p>
            <a:r>
              <a:rPr lang="en-US" sz="2571" dirty="0" smtClean="0"/>
              <a:t>Examining three education systems that have bounced back from conflict and crises and increased enrolment dramatically:  Benin, Cambodia &amp; Ethiopia. </a:t>
            </a:r>
          </a:p>
          <a:p>
            <a:pPr lvl="1"/>
            <a:r>
              <a:rPr lang="en-US" sz="2286" dirty="0" smtClean="0"/>
              <a:t>Part of BMGF-funded ODI project aiming to examine post-1990 country-level progress in development across eight sectors.</a:t>
            </a:r>
          </a:p>
          <a:p>
            <a:pPr lvl="1"/>
            <a:r>
              <a:rPr lang="en-US" sz="2286" dirty="0" smtClean="0"/>
              <a:t>Presentation will focus particularly on two post-conflict countries (</a:t>
            </a:r>
            <a:r>
              <a:rPr lang="en-US" sz="2286" b="1" u="sng" dirty="0" smtClean="0"/>
              <a:t>Cambodia </a:t>
            </a:r>
            <a:r>
              <a:rPr lang="en-US" sz="2286" b="1" u="sng" dirty="0" smtClean="0"/>
              <a:t>&amp; </a:t>
            </a:r>
            <a:r>
              <a:rPr lang="en-US" sz="2286" b="1" u="sng" dirty="0" smtClean="0"/>
              <a:t>Ethiopia</a:t>
            </a:r>
            <a:r>
              <a:rPr lang="en-US" sz="2286" dirty="0" smtClean="0"/>
              <a:t>).</a:t>
            </a:r>
          </a:p>
          <a:p>
            <a:pPr lvl="1"/>
            <a:endParaRPr lang="en-US" sz="2286" dirty="0" smtClean="0"/>
          </a:p>
          <a:p>
            <a:r>
              <a:rPr lang="en-US" sz="2588" dirty="0" smtClean="0"/>
              <a:t>How and why do education systems recover after crises, wars and sustained </a:t>
            </a:r>
            <a:r>
              <a:rPr lang="en-US" sz="2588" dirty="0" smtClean="0"/>
              <a:t>instability and how is this sustained?</a:t>
            </a:r>
          </a:p>
          <a:p>
            <a:endParaRPr lang="en-US" sz="2588" dirty="0" smtClean="0"/>
          </a:p>
          <a:p>
            <a:r>
              <a:rPr lang="en-US" sz="2600" dirty="0" smtClean="0"/>
              <a:t>Enrolment </a:t>
            </a:r>
            <a:r>
              <a:rPr lang="en-US" sz="2600" dirty="0" smtClean="0"/>
              <a:t>increases during post-conflict reconstruction depend heavily on development of planning &amp; information systems,</a:t>
            </a:r>
            <a:r>
              <a:rPr lang="en-US" sz="2600" dirty="0" smtClean="0"/>
              <a:t> inclusiveness of </a:t>
            </a:r>
            <a:r>
              <a:rPr lang="en-US" sz="2600" dirty="0" err="1" smtClean="0"/>
              <a:t>marginalised</a:t>
            </a:r>
            <a:r>
              <a:rPr lang="en-US" sz="2600" dirty="0" smtClean="0"/>
              <a:t>, </a:t>
            </a:r>
            <a:r>
              <a:rPr lang="en-US" sz="2600" dirty="0" smtClean="0"/>
              <a:t>financial </a:t>
            </a:r>
            <a:r>
              <a:rPr lang="en-US" sz="2600" dirty="0" smtClean="0"/>
              <a:t>commitments (UNESCO, 2011).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9476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Political Dynamics of post-conflict reforms in Cambodia &amp; Ethiopia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In both Ethiopia and Cambodia post-conflict political constellations created a </a:t>
            </a:r>
            <a:r>
              <a:rPr lang="en-US" sz="2200" b="1" dirty="0" smtClean="0"/>
              <a:t>conducive environment for</a:t>
            </a:r>
            <a:r>
              <a:rPr lang="en-US" sz="2200" b="1" dirty="0" smtClean="0"/>
              <a:t> </a:t>
            </a:r>
            <a:r>
              <a:rPr lang="en-US" sz="2200" b="1" dirty="0" smtClean="0"/>
              <a:t>effective </a:t>
            </a:r>
            <a:r>
              <a:rPr lang="en-US" sz="2200" b="1" dirty="0" smtClean="0"/>
              <a:t>education </a:t>
            </a:r>
            <a:r>
              <a:rPr lang="en-US" sz="2200" b="1" dirty="0" smtClean="0"/>
              <a:t>reforms</a:t>
            </a:r>
            <a:r>
              <a:rPr lang="en-US" sz="2200" dirty="0" smtClean="0"/>
              <a:t>.</a:t>
            </a:r>
            <a:r>
              <a:rPr lang="en-US" sz="2200" dirty="0" smtClean="0"/>
              <a:t> </a:t>
            </a:r>
          </a:p>
          <a:p>
            <a:pPr lvl="1"/>
            <a:r>
              <a:rPr lang="en-US" sz="1900" dirty="0" smtClean="0"/>
              <a:t>Both had substantial donor presence, </a:t>
            </a:r>
            <a:r>
              <a:rPr lang="en-US" sz="1900" dirty="0" smtClean="0"/>
              <a:t>development of sector planning and similar key initiatives.</a:t>
            </a:r>
          </a:p>
          <a:p>
            <a:pPr lvl="1"/>
            <a:r>
              <a:rPr lang="en-US" sz="1900" dirty="0" smtClean="0"/>
              <a:t>Both made substantial gains in improving access and equity.</a:t>
            </a:r>
          </a:p>
          <a:p>
            <a:pPr lvl="1"/>
            <a:endParaRPr lang="en-US" sz="19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Cambodia: Reaching the </a:t>
            </a:r>
            <a:r>
              <a:rPr lang="en-US" dirty="0" err="1" smtClean="0"/>
              <a:t>Marginalised</a:t>
            </a:r>
            <a:endParaRPr lang="en-US" dirty="0"/>
          </a:p>
        </p:txBody>
      </p:sp>
      <p:graphicFrame>
        <p:nvGraphicFramePr>
          <p:cNvPr id="4" name="C 9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710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0154" y="6310829"/>
            <a:ext cx="246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MoEYS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Ethiopia: Massive decline in out-of-school children</a:t>
            </a:r>
            <a:endParaRPr lang="en-US" dirty="0"/>
          </a:p>
        </p:txBody>
      </p:sp>
      <p:graphicFrame>
        <p:nvGraphicFramePr>
          <p:cNvPr id="8" name="C 7"/>
          <p:cNvGraphicFramePr>
            <a:graphicFrameLocks noGrp="1"/>
          </p:cNvGraphicFramePr>
          <p:nvPr>
            <p:ph sz="quarter" idx="1"/>
          </p:nvPr>
        </p:nvGraphicFramePr>
        <p:xfrm>
          <a:off x="457200" y="1676400"/>
          <a:ext cx="8229600" cy="4080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6126163"/>
            <a:ext cx="635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 UNESCO Institute of Statistics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Cambodia: Primary school enrolment by economic quintile, 2000 and 2005</a:t>
            </a:r>
            <a:endParaRPr lang="en-US" dirty="0"/>
          </a:p>
        </p:txBody>
      </p:sp>
      <p:graphicFrame>
        <p:nvGraphicFramePr>
          <p:cNvPr id="4" name="C 5"/>
          <p:cNvGraphicFramePr>
            <a:graphicFrameLocks noGrp="1"/>
          </p:cNvGraphicFramePr>
          <p:nvPr>
            <p:ph sz="quarter" idx="1"/>
          </p:nvPr>
        </p:nvGraphicFramePr>
        <p:xfrm>
          <a:off x="457199" y="1600200"/>
          <a:ext cx="7992533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433940"/>
            <a:ext cx="754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GB" sz="1400" dirty="0" smtClean="0"/>
              <a:t>Cambodia Socio-Economic Survey Data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Ethiopia: Girls’ education poverty by cohort and quintile (2005)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 10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433940"/>
            <a:ext cx="754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Deprivation and </a:t>
            </a:r>
            <a:r>
              <a:rPr lang="en-US" sz="1400" dirty="0" err="1" smtClean="0"/>
              <a:t>Marginalisation</a:t>
            </a:r>
            <a:r>
              <a:rPr lang="en-US" sz="1400" dirty="0" smtClean="0"/>
              <a:t> in Education (DME) dataset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9476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Political Dynamics of post-conflict reforms in Cambodia &amp; Ethiopia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323" dirty="0" smtClean="0"/>
              <a:t>In both Ethiopia and Cambodia post-conflict political constellations created a </a:t>
            </a:r>
            <a:r>
              <a:rPr lang="en-US" sz="2323" b="1" dirty="0" smtClean="0"/>
              <a:t>conducive environment for</a:t>
            </a:r>
            <a:r>
              <a:rPr lang="en-US" sz="2323" b="1" dirty="0" smtClean="0"/>
              <a:t> </a:t>
            </a:r>
            <a:r>
              <a:rPr lang="en-US" sz="2323" b="1" dirty="0" smtClean="0"/>
              <a:t>effective </a:t>
            </a:r>
            <a:r>
              <a:rPr lang="en-US" sz="2323" b="1" dirty="0" smtClean="0"/>
              <a:t>education </a:t>
            </a:r>
            <a:r>
              <a:rPr lang="en-US" sz="2323" b="1" dirty="0" smtClean="0"/>
              <a:t>reforms</a:t>
            </a:r>
            <a:r>
              <a:rPr lang="en-US" sz="2323" dirty="0" smtClean="0"/>
              <a:t>.</a:t>
            </a:r>
            <a:r>
              <a:rPr lang="en-US" sz="2323" dirty="0" smtClean="0"/>
              <a:t> </a:t>
            </a:r>
          </a:p>
          <a:p>
            <a:pPr lvl="1"/>
            <a:r>
              <a:rPr lang="en-US" sz="2123" dirty="0" smtClean="0"/>
              <a:t>Both had substantial donor presence, </a:t>
            </a:r>
            <a:r>
              <a:rPr lang="en-US" sz="2123" dirty="0" smtClean="0"/>
              <a:t>development of sector planning and similar key initiatives.</a:t>
            </a:r>
          </a:p>
          <a:p>
            <a:pPr lvl="1"/>
            <a:r>
              <a:rPr lang="en-US" sz="2123" dirty="0" smtClean="0"/>
              <a:t>Both made substantial gains in improving access and equity.</a:t>
            </a:r>
          </a:p>
          <a:p>
            <a:pPr lvl="1"/>
            <a:endParaRPr lang="en-US" sz="2123" dirty="0" smtClean="0"/>
          </a:p>
          <a:p>
            <a:r>
              <a:rPr lang="en-US" dirty="0" smtClean="0"/>
              <a:t>Greater success in </a:t>
            </a:r>
            <a:r>
              <a:rPr lang="en-US" dirty="0" smtClean="0"/>
              <a:t>sustainable achievement of goals in Ethiopia: </a:t>
            </a:r>
            <a:r>
              <a:rPr lang="en-US" dirty="0" smtClean="0"/>
              <a:t>education </a:t>
            </a:r>
            <a:r>
              <a:rPr lang="en-US" dirty="0" smtClean="0"/>
              <a:t>has been long-term national priority supported at very top levels of EPRDF.</a:t>
            </a:r>
            <a:endParaRPr lang="en-US" dirty="0" smtClean="0"/>
          </a:p>
          <a:p>
            <a:pPr lvl="1"/>
            <a:r>
              <a:rPr lang="en-US" dirty="0" smtClean="0"/>
              <a:t>Education is integral to peace- and state-building efforts, maintaining control, and long-term development goals.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Reconstruction </a:t>
            </a:r>
            <a:r>
              <a:rPr lang="en-US" sz="4000" dirty="0" smtClean="0"/>
              <a:t>in the context of post-conflict fragility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86" dirty="0" smtClean="0"/>
              <a:t>Instability</a:t>
            </a:r>
            <a:r>
              <a:rPr lang="en-US" sz="2486" dirty="0" smtClean="0"/>
              <a:t>, low capacity, little government legitimacy and few resources. </a:t>
            </a:r>
            <a:endParaRPr lang="en-US" sz="2486" dirty="0" smtClean="0"/>
          </a:p>
          <a:p>
            <a:pPr lvl="1"/>
            <a:r>
              <a:rPr lang="en-US" sz="2371" dirty="0" smtClean="0"/>
              <a:t>Deep </a:t>
            </a:r>
            <a:r>
              <a:rPr lang="en-US" sz="2371" dirty="0" smtClean="0"/>
              <a:t>sub-national </a:t>
            </a:r>
            <a:r>
              <a:rPr lang="en-US" sz="2371" dirty="0" smtClean="0"/>
              <a:t>divisions and severe poverty paired </a:t>
            </a:r>
            <a:r>
              <a:rPr lang="en-US" sz="2371" dirty="0" smtClean="0"/>
              <a:t>with a</a:t>
            </a:r>
            <a:r>
              <a:rPr lang="en-US" sz="2371" dirty="0" smtClean="0"/>
              <a:t> desire </a:t>
            </a:r>
            <a:r>
              <a:rPr lang="en-US" sz="2371" dirty="0" smtClean="0"/>
              <a:t>for </a:t>
            </a:r>
            <a:r>
              <a:rPr lang="en-US" sz="2371" dirty="0" smtClean="0"/>
              <a:t>stability at all costs.</a:t>
            </a:r>
          </a:p>
          <a:p>
            <a:pPr lvl="1"/>
            <a:endParaRPr lang="en-US" sz="2371" dirty="0" smtClean="0"/>
          </a:p>
          <a:p>
            <a:r>
              <a:rPr lang="en-US" sz="2486" dirty="0" smtClean="0"/>
              <a:t>Ethiopia: 16 years of civil war</a:t>
            </a:r>
            <a:r>
              <a:rPr lang="en-US" sz="2486" dirty="0" smtClean="0"/>
              <a:t> had decimated </a:t>
            </a:r>
            <a:r>
              <a:rPr lang="en-US" sz="2486" dirty="0" smtClean="0"/>
              <a:t>education </a:t>
            </a:r>
            <a:r>
              <a:rPr lang="en-US" sz="2486" dirty="0" smtClean="0"/>
              <a:t>system; </a:t>
            </a:r>
            <a:r>
              <a:rPr lang="en-US" sz="2486" dirty="0" smtClean="0"/>
              <a:t>enrolment at all-time low.</a:t>
            </a:r>
            <a:r>
              <a:rPr lang="en-US" sz="2486" dirty="0" smtClean="0"/>
              <a:t> </a:t>
            </a:r>
          </a:p>
          <a:p>
            <a:pPr>
              <a:buNone/>
            </a:pPr>
            <a:endParaRPr lang="en-US" sz="2486" dirty="0" smtClean="0"/>
          </a:p>
          <a:p>
            <a:r>
              <a:rPr lang="en-US" sz="2486" dirty="0" smtClean="0"/>
              <a:t>Cambodia: Khmer Rouge genocide had targeted educated class and schools/</a:t>
            </a:r>
            <a:r>
              <a:rPr lang="en-US" sz="2486" dirty="0" smtClean="0"/>
              <a:t>universities.</a:t>
            </a:r>
          </a:p>
          <a:p>
            <a:pPr lvl="2">
              <a:spcAft>
                <a:spcPts val="600"/>
              </a:spcAft>
            </a:pPr>
            <a:r>
              <a:rPr lang="en-US" sz="1886" dirty="0" smtClean="0"/>
              <a:t>Killed 67% of primary and secondary students, 75% of teachers, 96% of university students. </a:t>
            </a:r>
            <a:endParaRPr lang="en-US" sz="1886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4313</TotalTime>
  <Words>1675</Words>
  <Application>Microsoft Macintosh PowerPoint</Application>
  <PresentationFormat>On-screen Show (4:3)</PresentationFormat>
  <Paragraphs>162</Paragraphs>
  <Slides>18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The politics of education reforms in post-conflict countries: Learning from progress in Cambodia and Ethiopia</vt:lpstr>
      <vt:lpstr>Looking at progress in the context of post-conflict fragility</vt:lpstr>
      <vt:lpstr>The Political Dynamics of post-conflict reforms in Cambodia &amp; Ethiopia</vt:lpstr>
      <vt:lpstr>Cambodia: Reaching the Marginalised</vt:lpstr>
      <vt:lpstr>Ethiopia: Massive decline in out-of-school children</vt:lpstr>
      <vt:lpstr>Cambodia: Primary school enrolment by economic quintile, 2000 and 2005</vt:lpstr>
      <vt:lpstr>Ethiopia: Girls’ education poverty by cohort and quintile (2005) </vt:lpstr>
      <vt:lpstr>The Political Dynamics of post-conflict reforms in Cambodia &amp; Ethiopia</vt:lpstr>
      <vt:lpstr>Reconstruction in the context of post-conflict fragility</vt:lpstr>
      <vt:lpstr>Who is leading the reform process?</vt:lpstr>
      <vt:lpstr>How is inclusion promoted in education reforms?</vt:lpstr>
      <vt:lpstr>Developing planning and information systems. </vt:lpstr>
      <vt:lpstr>Ethiopia: enormous increases in government expenditure </vt:lpstr>
      <vt:lpstr>Cambodia: Increases in education expenditure and aid to education</vt:lpstr>
      <vt:lpstr>Building decentralised capacity and facilitating participation </vt:lpstr>
      <vt:lpstr>Some tentative lessons</vt:lpstr>
      <vt:lpstr>Where are we now?  Challenges and Obstacles</vt:lpstr>
      <vt:lpstr>Thank you for your attention!</vt:lpstr>
    </vt:vector>
  </TitlesOfParts>
  <Company>Saana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REFORMS IN LOW-INCOME COUNTRIES: WHAT CAN ‘STORIES OF PROGRESS’ TEACH US? </dc:title>
  <dc:creator>Jakob Engel</dc:creator>
  <cp:lastModifiedBy>Jakob Engel</cp:lastModifiedBy>
  <cp:revision>13</cp:revision>
  <cp:lastPrinted>2011-03-31T18:19:26Z</cp:lastPrinted>
  <dcterms:created xsi:type="dcterms:W3CDTF">2011-03-31T11:57:46Z</dcterms:created>
  <dcterms:modified xsi:type="dcterms:W3CDTF">2011-04-01T08:20:08Z</dcterms:modified>
</cp:coreProperties>
</file>